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5.bin" ContentType="application/vnd.openxmlformats-officedocument.oleObject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6.bin" ContentType="application/vnd.openxmlformats-officedocument.oleObject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8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9.bin" ContentType="application/vnd.openxmlformats-officedocument.oleObject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699" r:id="rId2"/>
  </p:sldMasterIdLst>
  <p:notesMasterIdLst>
    <p:notesMasterId r:id="rId77"/>
  </p:notesMasterIdLst>
  <p:sldIdLst>
    <p:sldId id="841" r:id="rId3"/>
    <p:sldId id="890" r:id="rId4"/>
    <p:sldId id="763" r:id="rId5"/>
    <p:sldId id="765" r:id="rId6"/>
    <p:sldId id="766" r:id="rId7"/>
    <p:sldId id="768" r:id="rId8"/>
    <p:sldId id="769" r:id="rId9"/>
    <p:sldId id="771" r:id="rId10"/>
    <p:sldId id="803" r:id="rId11"/>
    <p:sldId id="774" r:id="rId12"/>
    <p:sldId id="804" r:id="rId13"/>
    <p:sldId id="805" r:id="rId14"/>
    <p:sldId id="806" r:id="rId15"/>
    <p:sldId id="807" r:id="rId16"/>
    <p:sldId id="815" r:id="rId17"/>
    <p:sldId id="816" r:id="rId18"/>
    <p:sldId id="813" r:id="rId19"/>
    <p:sldId id="814" r:id="rId20"/>
    <p:sldId id="817" r:id="rId21"/>
    <p:sldId id="822" r:id="rId22"/>
    <p:sldId id="818" r:id="rId23"/>
    <p:sldId id="809" r:id="rId24"/>
    <p:sldId id="810" r:id="rId25"/>
    <p:sldId id="811" r:id="rId26"/>
    <p:sldId id="812" r:id="rId27"/>
    <p:sldId id="827" r:id="rId28"/>
    <p:sldId id="828" r:id="rId29"/>
    <p:sldId id="829" r:id="rId30"/>
    <p:sldId id="830" r:id="rId31"/>
    <p:sldId id="833" r:id="rId32"/>
    <p:sldId id="788" r:id="rId33"/>
    <p:sldId id="847" r:id="rId34"/>
    <p:sldId id="848" r:id="rId35"/>
    <p:sldId id="849" r:id="rId36"/>
    <p:sldId id="850" r:id="rId37"/>
    <p:sldId id="851" r:id="rId38"/>
    <p:sldId id="852" r:id="rId39"/>
    <p:sldId id="853" r:id="rId40"/>
    <p:sldId id="854" r:id="rId41"/>
    <p:sldId id="855" r:id="rId42"/>
    <p:sldId id="856" r:id="rId43"/>
    <p:sldId id="857" r:id="rId44"/>
    <p:sldId id="858" r:id="rId45"/>
    <p:sldId id="859" r:id="rId46"/>
    <p:sldId id="860" r:id="rId47"/>
    <p:sldId id="861" r:id="rId48"/>
    <p:sldId id="862" r:id="rId49"/>
    <p:sldId id="863" r:id="rId50"/>
    <p:sldId id="864" r:id="rId51"/>
    <p:sldId id="865" r:id="rId52"/>
    <p:sldId id="866" r:id="rId53"/>
    <p:sldId id="867" r:id="rId54"/>
    <p:sldId id="868" r:id="rId55"/>
    <p:sldId id="869" r:id="rId56"/>
    <p:sldId id="870" r:id="rId57"/>
    <p:sldId id="871" r:id="rId58"/>
    <p:sldId id="872" r:id="rId59"/>
    <p:sldId id="873" r:id="rId60"/>
    <p:sldId id="874" r:id="rId61"/>
    <p:sldId id="875" r:id="rId62"/>
    <p:sldId id="876" r:id="rId63"/>
    <p:sldId id="877" r:id="rId64"/>
    <p:sldId id="878" r:id="rId65"/>
    <p:sldId id="879" r:id="rId66"/>
    <p:sldId id="880" r:id="rId67"/>
    <p:sldId id="881" r:id="rId68"/>
    <p:sldId id="882" r:id="rId69"/>
    <p:sldId id="883" r:id="rId70"/>
    <p:sldId id="884" r:id="rId71"/>
    <p:sldId id="885" r:id="rId72"/>
    <p:sldId id="886" r:id="rId73"/>
    <p:sldId id="887" r:id="rId74"/>
    <p:sldId id="888" r:id="rId75"/>
    <p:sldId id="889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>
        <p:scale>
          <a:sx n="50" d="100"/>
          <a:sy n="50" d="100"/>
        </p:scale>
        <p:origin x="-2048" y="-8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Relationship Id="rId2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jpe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jpe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AE342-9124-444F-9F1E-10C52DDE4E45}" type="datetimeFigureOut">
              <a:rPr lang="en-US" smtClean="0"/>
              <a:pPr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B7BB7-F0E6-084C-B9CA-A2431C071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BB8C194-758D-AB47-ACA6-8437044DD752}" type="slidenum">
              <a:rPr lang="en-US" sz="1200">
                <a:latin typeface="Calibri" charset="0"/>
                <a:cs typeface="Arial" charset="0"/>
              </a:rPr>
              <a:pPr eaLnBrk="1" hangingPunct="1"/>
              <a:t>17</a:t>
            </a:fld>
            <a:endParaRPr lang="en-US" sz="1200">
              <a:latin typeface="Calibri" charset="0"/>
              <a:cs typeface="Arial" charset="0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EF82F54-206C-2644-A192-9030F48B5A05}" type="slidenum">
              <a:rPr lang="en-US" sz="1200">
                <a:latin typeface="Calibri" charset="0"/>
              </a:rPr>
              <a:pPr eaLnBrk="1" hangingPunct="1"/>
              <a:t>41</a:t>
            </a:fld>
            <a:endParaRPr lang="en-US" sz="1200">
              <a:latin typeface="Calibri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12AC56C-031A-7A4B-8B89-CCC56CFE7EC4}" type="slidenum">
              <a:rPr lang="en-US" sz="1200">
                <a:latin typeface="Calibri" charset="0"/>
              </a:rPr>
              <a:pPr eaLnBrk="1" hangingPunct="1"/>
              <a:t>42</a:t>
            </a:fld>
            <a:endParaRPr lang="en-US" sz="1200">
              <a:latin typeface="Calibri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many 2</a:t>
            </a:r>
            <a:r>
              <a:rPr lang="en-US" baseline="30000">
                <a:latin typeface="Calibri" charset="0"/>
                <a:ea typeface="ＭＳ Ｐゴシック" charset="0"/>
                <a:cs typeface="ＭＳ Ｐゴシック" charset="0"/>
              </a:rPr>
              <a:t>nd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derivative filters are there?  There are four 2</a:t>
            </a:r>
            <a:r>
              <a:rPr lang="en-US" baseline="30000">
                <a:latin typeface="Calibri" charset="0"/>
                <a:ea typeface="ＭＳ Ｐゴシック" charset="0"/>
                <a:cs typeface="ＭＳ Ｐゴシック" charset="0"/>
              </a:rPr>
              <a:t>nd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 partial derivative filters.</a:t>
            </a:r>
          </a:p>
          <a:p>
            <a:pPr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In practice, it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s handy to define a single 2</a:t>
            </a:r>
            <a:r>
              <a:rPr lang="en-US" altLang="ja-JP" baseline="30000">
                <a:latin typeface="Calibri" charset="0"/>
                <a:ea typeface="ＭＳ Ｐゴシック" charset="0"/>
                <a:cs typeface="ＭＳ Ｐゴシック" charset="0"/>
              </a:rPr>
              <a:t>nd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 derivative filter—the Laplacian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9C476C0-FA4C-FC44-993F-083CCEF227E8}" type="slidenum">
              <a:rPr lang="en-US" sz="1200">
                <a:latin typeface="Calibri" charset="0"/>
              </a:rPr>
              <a:pPr eaLnBrk="1" hangingPunct="1"/>
              <a:t>43</a:t>
            </a:fld>
            <a:endParaRPr lang="en-US" sz="1200">
              <a:latin typeface="Calibri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22F210-1C91-9C47-A0DF-86B534A86DC4}" type="slidenum">
              <a:rPr lang="en-US" sz="1200">
                <a:latin typeface="Calibri" charset="0"/>
              </a:rPr>
              <a:pPr eaLnBrk="1" hangingPunct="1"/>
              <a:t>44</a:t>
            </a:fld>
            <a:endParaRPr lang="en-US" sz="1200">
              <a:latin typeface="Calibri" charset="0"/>
            </a:endParaRPr>
          </a:p>
        </p:txBody>
      </p:sp>
      <p:sp>
        <p:nvSpPr>
          <p:cNvPr id="64514" name="Rectangle 7"/>
          <p:cNvSpPr txBox="1">
            <a:spLocks noGrp="1" noChangeArrowheads="1"/>
          </p:cNvSpPr>
          <p:nvPr/>
        </p:nvSpPr>
        <p:spPr bwMode="auto">
          <a:xfrm>
            <a:off x="3860731" y="8723964"/>
            <a:ext cx="2967763" cy="454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162" tIns="45080" rIns="90162" bIns="45080" anchor="b"/>
          <a:lstStyle>
            <a:lvl1pPr defTabSz="919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9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9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9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9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9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279F6F61-0C9D-704F-92E4-F4398CF865B6}" type="slidenum">
              <a:rPr lang="en-US" sz="1200">
                <a:latin typeface="Calibri" charset="0"/>
              </a:rPr>
              <a:pPr algn="r" eaLnBrk="1" hangingPunct="1"/>
              <a:t>44</a:t>
            </a:fld>
            <a:endParaRPr lang="en-US" sz="1200">
              <a:latin typeface="Calibri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Q:  Why might these work better?</a:t>
            </a:r>
          </a:p>
          <a:p>
            <a:pPr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A:  more stable when there is noise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3C26DF3-CC12-6644-9314-0B77473C4A5A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0BABA6-A2A3-304B-AEE1-F5D9AFE21A01}" type="slidenum">
              <a:rPr lang="en-US" sz="1200">
                <a:latin typeface="Calibri" charset="0"/>
              </a:rPr>
              <a:pPr eaLnBrk="1" hangingPunct="1"/>
              <a:t>47</a:t>
            </a:fld>
            <a:endParaRPr lang="en-US" sz="1200">
              <a:latin typeface="Calibri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A74810-1E5E-CA44-BA80-8365D070C20F}" type="slidenum">
              <a:rPr lang="en-US" sz="1200">
                <a:latin typeface="Calibri" charset="0"/>
              </a:rPr>
              <a:pPr eaLnBrk="1" hangingPunct="1"/>
              <a:t>48</a:t>
            </a:fld>
            <a:endParaRPr lang="en-US" sz="1200">
              <a:latin typeface="Calibri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437CC6B-33B3-7E43-BE7F-525372D13A17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51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93E7A12-CE64-EC44-8EF3-7EDA96E30BFD}" type="slidenum">
              <a:rPr lang="en-US" sz="1200">
                <a:solidFill>
                  <a:prstClr val="black"/>
                </a:solidFill>
                <a:latin typeface="Calibri" charset="0"/>
              </a:rPr>
              <a:pPr eaLnBrk="1" hangingPunct="1"/>
              <a:t>53</a:t>
            </a:fld>
            <a:endParaRPr lang="en-US" sz="1200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F34C865-FE08-B245-8DF7-83419A73B903}" type="slidenum">
              <a:rPr lang="en-US" sz="1200">
                <a:latin typeface="Calibri" charset="0"/>
                <a:cs typeface="Arial" charset="0"/>
              </a:rPr>
              <a:pPr eaLnBrk="1" hangingPunct="1"/>
              <a:t>18</a:t>
            </a:fld>
            <a:endParaRPr lang="en-US" sz="1200">
              <a:latin typeface="Calibri" charset="0"/>
              <a:cs typeface="Arial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ru-RU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52C3D-0485-AE44-A139-285AC9FA31CA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47AC9-B2A4-C74D-9A22-F049927A8F46}" type="slidenum">
              <a:rPr lang="en-US"/>
              <a:pPr/>
              <a:t>66</a:t>
            </a:fld>
            <a:endParaRPr lang="en-US"/>
          </a:p>
        </p:txBody>
      </p:sp>
      <p:sp>
        <p:nvSpPr>
          <p:cNvPr id="103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36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Figure 15.1, top half.  Note that most points in the vote array are very dark, because they</a:t>
            </a:r>
          </a:p>
          <a:p>
            <a:r>
              <a:rPr lang="en-US"/>
              <a:t>get only one vote.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05E03A-8607-C046-9C6E-A571EFD2EBCC}" type="slidenum">
              <a:rPr lang="en-US"/>
              <a:pPr/>
              <a:t>67</a:t>
            </a:fld>
            <a:endParaRPr lang="en-US"/>
          </a:p>
        </p:txBody>
      </p:sp>
      <p:sp>
        <p:nvSpPr>
          <p:cNvPr id="103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3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This is 15.1 lower half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DB237A-838A-2B4A-B0B1-78FA77DAAF1A}" type="slidenum">
              <a:rPr lang="en-US"/>
              <a:pPr/>
              <a:t>68</a:t>
            </a:fld>
            <a:endParaRPr lang="en-US"/>
          </a:p>
        </p:txBody>
      </p:sp>
      <p:sp>
        <p:nvSpPr>
          <p:cNvPr id="104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04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en-US"/>
              <a:t>15.2; main point is that lots of noise can lead to large peaks in the array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6BACC1-562B-D44A-9D33-0E6C4D7637D2}" type="slidenum">
              <a:rPr lang="en-US"/>
              <a:pPr/>
              <a:t>69</a:t>
            </a:fld>
            <a:endParaRPr lang="en-US"/>
          </a:p>
        </p:txBody>
      </p:sp>
      <p:sp>
        <p:nvSpPr>
          <p:cNvPr id="1051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51651" name="Text Box 3"/>
          <p:cNvSpPr txBox="1"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789A12-552B-4C49-B2F6-B94E5B8A03C6}" type="slidenum">
              <a:rPr lang="en-US" sz="1200">
                <a:latin typeface="Calibri" charset="0"/>
                <a:cs typeface="Arial" charset="0"/>
              </a:rPr>
              <a:pPr eaLnBrk="1" hangingPunct="1"/>
              <a:t>19</a:t>
            </a:fld>
            <a:endParaRPr lang="en-US" sz="1200">
              <a:latin typeface="Calibri" charset="0"/>
              <a:cs typeface="Arial" charset="0"/>
            </a:endParaRPr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4588" y="685800"/>
            <a:ext cx="4570412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9FF297-3976-D048-8503-6A8E6C08A2CB}" type="slidenum">
              <a:rPr lang="en-US" sz="1200">
                <a:latin typeface="Calibri" charset="0"/>
              </a:rPr>
              <a:pPr eaLnBrk="1" hangingPunct="1"/>
              <a:t>33</a:t>
            </a:fld>
            <a:endParaRPr lang="en-US" sz="1200">
              <a:latin typeface="Calibri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09A15A9-19A1-2C4C-B1F0-EA4FFF97D68C}" type="slidenum">
              <a:rPr lang="en-US" sz="1200">
                <a:latin typeface="Calibri" charset="0"/>
              </a:rPr>
              <a:pPr eaLnBrk="1" hangingPunct="1"/>
              <a:t>34</a:t>
            </a:fld>
            <a:endParaRPr lang="en-US" sz="1200">
              <a:latin typeface="Calibri" charset="0"/>
            </a:endParaRPr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B753545-5694-C74D-9CCC-F59937D7F6F0}" type="slidenum">
              <a:rPr lang="en-US" sz="1200">
                <a:latin typeface="Calibri" charset="0"/>
              </a:rPr>
              <a:pPr eaLnBrk="1" hangingPunct="1"/>
              <a:t>35</a:t>
            </a:fld>
            <a:endParaRPr lang="en-US" sz="1200">
              <a:latin typeface="Calibri" charset="0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A31E8D-DFB2-5D42-8D0C-0C79EC314931}" type="slidenum">
              <a:rPr lang="en-US" sz="1200">
                <a:latin typeface="Calibri" charset="0"/>
              </a:rPr>
              <a:pPr eaLnBrk="1" hangingPunct="1"/>
              <a:t>36</a:t>
            </a:fld>
            <a:endParaRPr lang="en-US" sz="1200">
              <a:latin typeface="Calibri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give definition of partial derivative:  lim h-&gt;0 [f(x+h,y) – f(x,y)]/h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D7FF50C-8151-3D46-8D2C-31E0AB879BF7}" type="slidenum">
              <a:rPr lang="en-US" sz="1200">
                <a:latin typeface="Calibri" charset="0"/>
              </a:rPr>
              <a:pPr eaLnBrk="1" hangingPunct="1"/>
              <a:t>39</a:t>
            </a:fld>
            <a:endParaRPr lang="en-US" sz="1200">
              <a:latin typeface="Calibri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How to fix?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9057" indent="-280406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162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70276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8927" indent="-2243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757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6227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487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13528" indent="-2243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4A8D99F-D0BB-3E44-810F-2DE06AB5139F}" type="slidenum">
              <a:rPr lang="en-US" sz="1200">
                <a:latin typeface="Calibri" charset="0"/>
              </a:rPr>
              <a:pPr eaLnBrk="1" hangingPunct="1"/>
              <a:t>40</a:t>
            </a:fld>
            <a:endParaRPr lang="en-US" sz="1200">
              <a:latin typeface="Calibri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9775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8888B9-29AB-4CC7-8BDC-A69645FEAD86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BB3F6-9BEB-462E-88C8-9DA740818CD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467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657A0-797D-43F5-989A-4DB851DA825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8DC70-DE8F-4164-9EC0-920F89DF4E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7230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A13EA-2391-4F97-B0F2-7A42DC104EBE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3A64F-36DB-4D61-A5E1-E497D3A2AF2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8874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863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970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285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207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442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996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3395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90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49A812-C868-49B9-ACD8-A23B2342EE67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FBD64-75B6-4164-AE5C-6E36A5D81E0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4226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7612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559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063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DDFA0-B170-4079-BB88-BE52F00DDB8C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66937-BA58-40CA-A1EB-34C8C475738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70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E8822-8560-44FB-B9B2-3724C7812727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F23D7-49CE-4D89-87F3-EF9E69CAAC6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1313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CEAD1-8C0C-48F0-8F21-2976246F9C39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1EB87-B642-4C04-9E84-47FAB23ADB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683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87F41-3718-4262-B8BC-2A856839F74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55256-7B42-44B2-8A00-DB9B2BC82E0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847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07397-75C5-4C16-B89B-42C3ECA7BB67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E87F8-74E3-48FE-9DE4-723D765CCEB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73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359AB-983F-4276-9A9D-8EE926F951D2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D45F1-C5BE-4B5D-A8F5-B3D505ECB8B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368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3EEBD-E899-45CC-9960-2769485FF4AE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61579-A09A-4467-8602-FE0E2503C0C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2798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6F4C2750-E6A1-4719-9111-447DE43F8FFF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9F20D53A-645C-4995-AA1D-045CE4060D8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40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1/23/17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8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youtube.com/watch?v=jrURKUg4I-I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eg"/><Relationship Id="rId9" Type="http://schemas.openxmlformats.org/officeDocument/2006/relationships/image" Target="../media/image40.jpeg"/><Relationship Id="rId10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lickr.com/photos/igorms/136916757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4.pn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.xml"/><Relationship Id="rId6" Type="http://schemas.openxmlformats.org/officeDocument/2006/relationships/oleObject" Target="../embeddings/oleObject5.bin"/><Relationship Id="rId7" Type="http://schemas.openxmlformats.org/officeDocument/2006/relationships/image" Target="../media/image55.jpeg"/><Relationship Id="rId1" Type="http://schemas.openxmlformats.org/officeDocument/2006/relationships/vmlDrawing" Target="../drawings/vmlDrawing3.vml"/><Relationship Id="rId2" Type="http://schemas.openxmlformats.org/officeDocument/2006/relationships/tags" Target="../tags/tag1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5.xml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56.jpeg"/><Relationship Id="rId1" Type="http://schemas.openxmlformats.org/officeDocument/2006/relationships/vmlDrawing" Target="../drawings/vmlDrawing4.v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Relationship Id="rId9" Type="http://schemas.openxmlformats.org/officeDocument/2006/relationships/tags" Target="../tags/tag10.xml"/><Relationship Id="rId10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tags" Target="../tags/tag17.xml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7.xml"/><Relationship Id="rId10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png"/><Relationship Id="rId12" Type="http://schemas.openxmlformats.org/officeDocument/2006/relationships/image" Target="../media/image68.png"/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tags" Target="../tags/tag20.xml"/><Relationship Id="rId4" Type="http://schemas.openxmlformats.org/officeDocument/2006/relationships/tags" Target="../tags/tag21.xml"/><Relationship Id="rId5" Type="http://schemas.openxmlformats.org/officeDocument/2006/relationships/tags" Target="../tags/tag22.xml"/><Relationship Id="rId6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64.png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e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" Type="http://schemas.openxmlformats.org/officeDocument/2006/relationships/vmlDrawing" Target="../drawings/vmlDrawing5.vml"/><Relationship Id="rId2" Type="http://schemas.openxmlformats.org/officeDocument/2006/relationships/tags" Target="../tags/tag24.xml"/><Relationship Id="rId3" Type="http://schemas.openxmlformats.org/officeDocument/2006/relationships/tags" Target="../tags/tag25.xml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oleObject" Target="../embeddings/oleObject7.bin"/><Relationship Id="rId7" Type="http://schemas.openxmlformats.org/officeDocument/2006/relationships/image" Target="../media/image70.png"/><Relationship Id="rId8" Type="http://schemas.openxmlformats.org/officeDocument/2006/relationships/image" Target="../media/image72.png"/><Relationship Id="rId9" Type="http://schemas.openxmlformats.org/officeDocument/2006/relationships/oleObject" Target="../embeddings/oleObject8.bin"/><Relationship Id="rId10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84.png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" Type="http://schemas.openxmlformats.org/officeDocument/2006/relationships/vmlDrawing" Target="../drawings/vmlDrawing7.vml"/><Relationship Id="rId2" Type="http://schemas.openxmlformats.org/officeDocument/2006/relationships/tags" Target="../tags/tag26.xml"/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tags" Target="../tags/tag29.xml"/><Relationship Id="rId6" Type="http://schemas.openxmlformats.org/officeDocument/2006/relationships/tags" Target="../tags/tag30.xml"/><Relationship Id="rId7" Type="http://schemas.openxmlformats.org/officeDocument/2006/relationships/tags" Target="../tags/tag31.xml"/><Relationship Id="rId8" Type="http://schemas.openxmlformats.org/officeDocument/2006/relationships/tags" Target="../tags/tag32.xml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jpeg"/><Relationship Id="rId6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tags" Target="../tags/tag40.xml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jpeg"/><Relationship Id="rId7" Type="http://schemas.openxmlformats.org/officeDocument/2006/relationships/image" Target="../media/image100.png"/><Relationship Id="rId8" Type="http://schemas.openxmlformats.org/officeDocument/2006/relationships/image" Target="../media/image101.png"/><Relationship Id="rId9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4" Type="http://schemas.openxmlformats.org/officeDocument/2006/relationships/image" Target="../media/image104.png"/><Relationship Id="rId5" Type="http://schemas.openxmlformats.org/officeDocument/2006/relationships/image" Target="../media/image109.png"/><Relationship Id="rId6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jpe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jpeg"/><Relationship Id="rId3" Type="http://schemas.openxmlformats.org/officeDocument/2006/relationships/image" Target="../media/image118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119.wmf"/><Relationship Id="rId6" Type="http://schemas.openxmlformats.org/officeDocument/2006/relationships/image" Target="../media/image120.jpe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microsoft.com/office/2007/relationships/hdphoto" Target="../media/hdphoto4.wdp"/><Relationship Id="rId5" Type="http://schemas.openxmlformats.org/officeDocument/2006/relationships/image" Target="../media/image125.jpeg"/><Relationship Id="rId6" Type="http://schemas.openxmlformats.org/officeDocument/2006/relationships/image" Target="../media/image126.jpeg"/><Relationship Id="rId7" Type="http://schemas.openxmlformats.org/officeDocument/2006/relationships/image" Target="../media/image12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jpeg"/><Relationship Id="rId3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3" Type="http://schemas.openxmlformats.org/officeDocument/2006/relationships/image" Target="../media/image131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738211"/>
            <a:ext cx="9144000" cy="2990451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Sampling, </a:t>
            </a:r>
            <a:r>
              <a:rPr lang="en-US" sz="4800" smtClean="0">
                <a:solidFill>
                  <a:schemeClr val="tx1"/>
                </a:solidFill>
              </a:rPr>
              <a:t>and edges </a:t>
            </a:r>
            <a:br>
              <a:rPr lang="en-US" sz="480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3200" dirty="0" smtClean="0"/>
              <a:t>CS </a:t>
            </a:r>
            <a:r>
              <a:rPr lang="en-US" sz="3200" dirty="0"/>
              <a:t>B</a:t>
            </a:r>
            <a:r>
              <a:rPr lang="en-US" sz="3200" dirty="0" smtClean="0"/>
              <a:t>657</a:t>
            </a:r>
            <a:br>
              <a:rPr lang="en-US" sz="3200" dirty="0" smtClean="0"/>
            </a:br>
            <a:r>
              <a:rPr lang="en-US" sz="3200" dirty="0" smtClean="0"/>
              <a:t>Spring 2017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904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ext Box 8"/>
          <p:cNvSpPr txBox="1">
            <a:spLocks noChangeArrowheads="1"/>
          </p:cNvSpPr>
          <p:nvPr/>
        </p:nvSpPr>
        <p:spPr bwMode="auto">
          <a:xfrm>
            <a:off x="304800" y="5715000"/>
            <a:ext cx="446246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cs typeface="Arial" charset="0"/>
              </a:rPr>
              <a:t>Throw away every other row and column to create a </a:t>
            </a:r>
            <a:r>
              <a:rPr lang="en-US" sz="1800">
                <a:cs typeface="Arial" charset="0"/>
              </a:rPr>
              <a:t>1/2</a:t>
            </a:r>
            <a:r>
              <a:rPr lang="en-US" sz="2000">
                <a:cs typeface="Arial" charset="0"/>
              </a:rPr>
              <a:t> size image</a:t>
            </a:r>
          </a:p>
          <a:p>
            <a:pPr lvl="1"/>
            <a:endParaRPr lang="en-US" sz="2000" i="1">
              <a:cs typeface="Arial" charset="0"/>
            </a:endParaRPr>
          </a:p>
        </p:txBody>
      </p:sp>
      <p:pic>
        <p:nvPicPr>
          <p:cNvPr id="7270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676400"/>
            <a:ext cx="4491037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30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850" y="2590800"/>
            <a:ext cx="24447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74"/>
          <p:cNvGrpSpPr>
            <a:grpSpLocks/>
          </p:cNvGrpSpPr>
          <p:nvPr/>
        </p:nvGrpSpPr>
        <p:grpSpPr bwMode="auto">
          <a:xfrm>
            <a:off x="392113" y="1676400"/>
            <a:ext cx="4343400" cy="3581400"/>
            <a:chOff x="48" y="1056"/>
            <a:chExt cx="2736" cy="2256"/>
          </a:xfrm>
        </p:grpSpPr>
        <p:grpSp>
          <p:nvGrpSpPr>
            <p:cNvPr id="72711" name="Group 30"/>
            <p:cNvGrpSpPr>
              <a:grpSpLocks/>
            </p:cNvGrpSpPr>
            <p:nvPr/>
          </p:nvGrpSpPr>
          <p:grpSpPr bwMode="auto">
            <a:xfrm>
              <a:off x="48" y="1056"/>
              <a:ext cx="2736" cy="96"/>
              <a:chOff x="48" y="1056"/>
              <a:chExt cx="2736" cy="96"/>
            </a:xfrm>
          </p:grpSpPr>
          <p:sp>
            <p:nvSpPr>
              <p:cNvPr id="72829" name="Oval 1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0" name="Oval 1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1" name="Oval 1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2" name="Oval 1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3" name="Oval 2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4" name="Oval 2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5" name="Oval 2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6" name="Oval 2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7" name="Oval 2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8" name="Oval 2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39" name="Oval 2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40" name="Oval 2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12" name="Group 31"/>
            <p:cNvGrpSpPr>
              <a:grpSpLocks/>
            </p:cNvGrpSpPr>
            <p:nvPr/>
          </p:nvGrpSpPr>
          <p:grpSpPr bwMode="auto">
            <a:xfrm>
              <a:off x="48" y="1296"/>
              <a:ext cx="2736" cy="96"/>
              <a:chOff x="48" y="1056"/>
              <a:chExt cx="2736" cy="96"/>
            </a:xfrm>
          </p:grpSpPr>
          <p:sp>
            <p:nvSpPr>
              <p:cNvPr id="72817" name="Oval 32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18" name="Oval 33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19" name="Oval 34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0" name="Oval 35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1" name="Oval 36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2" name="Oval 37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3" name="Oval 38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4" name="Oval 39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5" name="Oval 40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6" name="Oval 41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7" name="Oval 42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28" name="Oval 43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13" name="Group 44"/>
            <p:cNvGrpSpPr>
              <a:grpSpLocks/>
            </p:cNvGrpSpPr>
            <p:nvPr/>
          </p:nvGrpSpPr>
          <p:grpSpPr bwMode="auto">
            <a:xfrm>
              <a:off x="48" y="1536"/>
              <a:ext cx="2736" cy="96"/>
              <a:chOff x="48" y="1056"/>
              <a:chExt cx="2736" cy="96"/>
            </a:xfrm>
          </p:grpSpPr>
          <p:sp>
            <p:nvSpPr>
              <p:cNvPr id="72805" name="Oval 45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06" name="Oval 46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07" name="Oval 47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08" name="Oval 48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09" name="Oval 49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10" name="Oval 50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11" name="Oval 51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12" name="Oval 52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13" name="Oval 53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14" name="Oval 54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15" name="Oval 55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16" name="Oval 56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14" name="Group 57"/>
            <p:cNvGrpSpPr>
              <a:grpSpLocks/>
            </p:cNvGrpSpPr>
            <p:nvPr/>
          </p:nvGrpSpPr>
          <p:grpSpPr bwMode="auto">
            <a:xfrm>
              <a:off x="48" y="1776"/>
              <a:ext cx="2736" cy="96"/>
              <a:chOff x="48" y="1056"/>
              <a:chExt cx="2736" cy="96"/>
            </a:xfrm>
          </p:grpSpPr>
          <p:sp>
            <p:nvSpPr>
              <p:cNvPr id="72793" name="Oval 58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4" name="Oval 59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5" name="Oval 60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6" name="Oval 61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7" name="Oval 62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8" name="Oval 63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9" name="Oval 64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00" name="Oval 65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01" name="Oval 66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02" name="Oval 67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03" name="Oval 68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804" name="Oval 69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15" name="Group 70"/>
            <p:cNvGrpSpPr>
              <a:grpSpLocks/>
            </p:cNvGrpSpPr>
            <p:nvPr/>
          </p:nvGrpSpPr>
          <p:grpSpPr bwMode="auto">
            <a:xfrm>
              <a:off x="48" y="2016"/>
              <a:ext cx="2736" cy="96"/>
              <a:chOff x="48" y="1056"/>
              <a:chExt cx="2736" cy="96"/>
            </a:xfrm>
          </p:grpSpPr>
          <p:sp>
            <p:nvSpPr>
              <p:cNvPr id="72781" name="Oval 71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2" name="Oval 72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3" name="Oval 73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4" name="Oval 74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5" name="Oval 75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6" name="Oval 76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7" name="Oval 77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8" name="Oval 78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9" name="Oval 79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0" name="Oval 80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1" name="Oval 81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92" name="Oval 82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16" name="Group 83"/>
            <p:cNvGrpSpPr>
              <a:grpSpLocks/>
            </p:cNvGrpSpPr>
            <p:nvPr/>
          </p:nvGrpSpPr>
          <p:grpSpPr bwMode="auto">
            <a:xfrm>
              <a:off x="48" y="2256"/>
              <a:ext cx="2736" cy="96"/>
              <a:chOff x="48" y="1056"/>
              <a:chExt cx="2736" cy="96"/>
            </a:xfrm>
          </p:grpSpPr>
          <p:sp>
            <p:nvSpPr>
              <p:cNvPr id="72769" name="Oval 84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0" name="Oval 85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1" name="Oval 86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2" name="Oval 87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3" name="Oval 88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4" name="Oval 89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5" name="Oval 90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6" name="Oval 91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7" name="Oval 92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8" name="Oval 93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79" name="Oval 94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80" name="Oval 95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17" name="Group 96"/>
            <p:cNvGrpSpPr>
              <a:grpSpLocks/>
            </p:cNvGrpSpPr>
            <p:nvPr/>
          </p:nvGrpSpPr>
          <p:grpSpPr bwMode="auto">
            <a:xfrm>
              <a:off x="48" y="2496"/>
              <a:ext cx="2736" cy="96"/>
              <a:chOff x="48" y="1056"/>
              <a:chExt cx="2736" cy="96"/>
            </a:xfrm>
          </p:grpSpPr>
          <p:sp>
            <p:nvSpPr>
              <p:cNvPr id="72757" name="Oval 97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8" name="Oval 98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9" name="Oval 99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0" name="Oval 100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1" name="Oval 101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2" name="Oval 102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3" name="Oval 103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4" name="Oval 104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5" name="Oval 105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6" name="Oval 106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7" name="Oval 107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68" name="Oval 108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18" name="Group 109"/>
            <p:cNvGrpSpPr>
              <a:grpSpLocks/>
            </p:cNvGrpSpPr>
            <p:nvPr/>
          </p:nvGrpSpPr>
          <p:grpSpPr bwMode="auto">
            <a:xfrm>
              <a:off x="48" y="2736"/>
              <a:ext cx="2736" cy="96"/>
              <a:chOff x="48" y="1056"/>
              <a:chExt cx="2736" cy="96"/>
            </a:xfrm>
          </p:grpSpPr>
          <p:sp>
            <p:nvSpPr>
              <p:cNvPr id="72745" name="Oval 110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6" name="Oval 111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7" name="Oval 112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8" name="Oval 113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9" name="Oval 114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0" name="Oval 115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1" name="Oval 116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2" name="Oval 117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3" name="Oval 118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4" name="Oval 119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5" name="Oval 120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56" name="Oval 121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19" name="Group 122"/>
            <p:cNvGrpSpPr>
              <a:grpSpLocks/>
            </p:cNvGrpSpPr>
            <p:nvPr/>
          </p:nvGrpSpPr>
          <p:grpSpPr bwMode="auto">
            <a:xfrm>
              <a:off x="48" y="2976"/>
              <a:ext cx="2736" cy="96"/>
              <a:chOff x="48" y="1056"/>
              <a:chExt cx="2736" cy="96"/>
            </a:xfrm>
          </p:grpSpPr>
          <p:sp>
            <p:nvSpPr>
              <p:cNvPr id="72733" name="Oval 123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4" name="Oval 124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5" name="Oval 125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6" name="Oval 126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7" name="Oval 127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8" name="Oval 128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9" name="Oval 129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0" name="Oval 130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1" name="Oval 131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2" name="Oval 132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3" name="Oval 133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44" name="Oval 134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2720" name="Group 135"/>
            <p:cNvGrpSpPr>
              <a:grpSpLocks/>
            </p:cNvGrpSpPr>
            <p:nvPr/>
          </p:nvGrpSpPr>
          <p:grpSpPr bwMode="auto">
            <a:xfrm>
              <a:off x="48" y="3216"/>
              <a:ext cx="2736" cy="96"/>
              <a:chOff x="48" y="1056"/>
              <a:chExt cx="2736" cy="96"/>
            </a:xfrm>
          </p:grpSpPr>
          <p:sp>
            <p:nvSpPr>
              <p:cNvPr id="72721" name="Oval 136"/>
              <p:cNvSpPr>
                <a:spLocks noChangeArrowheads="1"/>
              </p:cNvSpPr>
              <p:nvPr/>
            </p:nvSpPr>
            <p:spPr bwMode="auto">
              <a:xfrm>
                <a:off x="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2" name="Oval 137"/>
              <p:cNvSpPr>
                <a:spLocks noChangeArrowheads="1"/>
              </p:cNvSpPr>
              <p:nvPr/>
            </p:nvSpPr>
            <p:spPr bwMode="auto">
              <a:xfrm>
                <a:off x="2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3" name="Oval 138"/>
              <p:cNvSpPr>
                <a:spLocks noChangeArrowheads="1"/>
              </p:cNvSpPr>
              <p:nvPr/>
            </p:nvSpPr>
            <p:spPr bwMode="auto">
              <a:xfrm>
                <a:off x="5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4" name="Oval 139"/>
              <p:cNvSpPr>
                <a:spLocks noChangeArrowheads="1"/>
              </p:cNvSpPr>
              <p:nvPr/>
            </p:nvSpPr>
            <p:spPr bwMode="auto">
              <a:xfrm>
                <a:off x="7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5" name="Oval 140"/>
              <p:cNvSpPr>
                <a:spLocks noChangeArrowheads="1"/>
              </p:cNvSpPr>
              <p:nvPr/>
            </p:nvSpPr>
            <p:spPr bwMode="auto">
              <a:xfrm>
                <a:off x="10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6" name="Oval 141"/>
              <p:cNvSpPr>
                <a:spLocks noChangeArrowheads="1"/>
              </p:cNvSpPr>
              <p:nvPr/>
            </p:nvSpPr>
            <p:spPr bwMode="auto">
              <a:xfrm>
                <a:off x="12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7" name="Oval 142"/>
              <p:cNvSpPr>
                <a:spLocks noChangeArrowheads="1"/>
              </p:cNvSpPr>
              <p:nvPr/>
            </p:nvSpPr>
            <p:spPr bwMode="auto">
              <a:xfrm>
                <a:off x="14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8" name="Oval 143"/>
              <p:cNvSpPr>
                <a:spLocks noChangeArrowheads="1"/>
              </p:cNvSpPr>
              <p:nvPr/>
            </p:nvSpPr>
            <p:spPr bwMode="auto">
              <a:xfrm>
                <a:off x="172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29" name="Oval 144"/>
              <p:cNvSpPr>
                <a:spLocks noChangeArrowheads="1"/>
              </p:cNvSpPr>
              <p:nvPr/>
            </p:nvSpPr>
            <p:spPr bwMode="auto">
              <a:xfrm>
                <a:off x="196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0" name="Oval 145"/>
              <p:cNvSpPr>
                <a:spLocks noChangeArrowheads="1"/>
              </p:cNvSpPr>
              <p:nvPr/>
            </p:nvSpPr>
            <p:spPr bwMode="auto">
              <a:xfrm>
                <a:off x="220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1" name="Oval 146"/>
              <p:cNvSpPr>
                <a:spLocks noChangeArrowheads="1"/>
              </p:cNvSpPr>
              <p:nvPr/>
            </p:nvSpPr>
            <p:spPr bwMode="auto">
              <a:xfrm>
                <a:off x="244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732" name="Oval 147"/>
              <p:cNvSpPr>
                <a:spLocks noChangeArrowheads="1"/>
              </p:cNvSpPr>
              <p:nvPr/>
            </p:nvSpPr>
            <p:spPr bwMode="auto">
              <a:xfrm>
                <a:off x="2688" y="1056"/>
                <a:ext cx="96" cy="96"/>
              </a:xfrm>
              <a:prstGeom prst="ellipse">
                <a:avLst/>
              </a:prstGeom>
              <a:solidFill>
                <a:schemeClr val="accent1"/>
              </a:solidFill>
              <a:ln w="635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3215" name="Line 175"/>
          <p:cNvSpPr>
            <a:spLocks noChangeShapeType="1"/>
          </p:cNvSpPr>
          <p:nvPr/>
        </p:nvSpPr>
        <p:spPr bwMode="auto">
          <a:xfrm>
            <a:off x="5181600" y="3733800"/>
            <a:ext cx="533400" cy="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1" name="Title 1"/>
          <p:cNvSpPr txBox="1">
            <a:spLocks/>
          </p:cNvSpPr>
          <p:nvPr/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anchor="ctr"/>
          <a:lstStyle/>
          <a:p>
            <a:pPr eaLnBrk="0" hangingPunct="0">
              <a:defRPr/>
            </a:pPr>
            <a:r>
              <a:rPr lang="en-US" sz="4000" dirty="0" err="1">
                <a:latin typeface="+mj-lt"/>
                <a:ea typeface="+mj-ea"/>
                <a:cs typeface="+mj-cs"/>
              </a:rPr>
              <a:t>Subsampling</a:t>
            </a:r>
            <a:r>
              <a:rPr lang="en-US" sz="4000" dirty="0">
                <a:latin typeface="+mj-lt"/>
                <a:ea typeface="+mj-ea"/>
                <a:cs typeface="+mj-cs"/>
              </a:rPr>
              <a:t> by a factor of 2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7210043" y="6488668"/>
            <a:ext cx="196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credit: </a:t>
            </a:r>
            <a:r>
              <a:rPr lang="en-US" dirty="0" err="1" smtClean="0"/>
              <a:t>Hoiem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39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32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Image sub-sampling</a:t>
            </a:r>
          </a:p>
        </p:txBody>
      </p:sp>
      <p:pic>
        <p:nvPicPr>
          <p:cNvPr id="87042" name="Picture 3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60488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3" name="Picture 4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2325688"/>
            <a:ext cx="1587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44" name="Picture 5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808288"/>
            <a:ext cx="8001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5" name="Text Box 6"/>
          <p:cNvSpPr txBox="1">
            <a:spLocks noChangeArrowheads="1"/>
          </p:cNvSpPr>
          <p:nvPr/>
        </p:nvSpPr>
        <p:spPr bwMode="auto">
          <a:xfrm>
            <a:off x="914400" y="5599113"/>
            <a:ext cx="41465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Calibri" charset="0"/>
              </a:rPr>
              <a:t>Throw away every other row and column to create a </a:t>
            </a:r>
            <a:r>
              <a:rPr lang="en-US" sz="1800">
                <a:latin typeface="Calibri" charset="0"/>
              </a:rPr>
              <a:t>1/2</a:t>
            </a:r>
            <a:r>
              <a:rPr lang="en-US" sz="2000">
                <a:latin typeface="Calibri" charset="0"/>
              </a:rPr>
              <a:t> size image</a:t>
            </a:r>
          </a:p>
          <a:p>
            <a:pPr lvl="1"/>
            <a:r>
              <a:rPr lang="en-US" sz="2000">
                <a:latin typeface="Calibri" charset="0"/>
              </a:rPr>
              <a:t>- called</a:t>
            </a:r>
            <a:r>
              <a:rPr lang="en-US" sz="2000" i="1">
                <a:latin typeface="Calibri" charset="0"/>
              </a:rPr>
              <a:t> image sub-sampling</a:t>
            </a:r>
          </a:p>
        </p:txBody>
      </p:sp>
      <p:sp>
        <p:nvSpPr>
          <p:cNvPr id="87046" name="Text Box 7"/>
          <p:cNvSpPr txBox="1">
            <a:spLocks noChangeArrowheads="1"/>
          </p:cNvSpPr>
          <p:nvPr/>
        </p:nvSpPr>
        <p:spPr bwMode="auto">
          <a:xfrm>
            <a:off x="5564188" y="44592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1/4</a:t>
            </a:r>
          </a:p>
        </p:txBody>
      </p:sp>
      <p:sp>
        <p:nvSpPr>
          <p:cNvPr id="87047" name="Text Box 8"/>
          <p:cNvSpPr txBox="1">
            <a:spLocks noChangeArrowheads="1"/>
          </p:cNvSpPr>
          <p:nvPr/>
        </p:nvSpPr>
        <p:spPr bwMode="auto">
          <a:xfrm>
            <a:off x="7240588" y="3862388"/>
            <a:ext cx="608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1/8</a:t>
            </a:r>
          </a:p>
        </p:txBody>
      </p: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7467600" y="6491288"/>
            <a:ext cx="1979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Calibri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396056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4478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6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4478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7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335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Image sub-sampling</a:t>
            </a:r>
          </a:p>
        </p:txBody>
      </p:sp>
      <p:sp>
        <p:nvSpPr>
          <p:cNvPr id="88069" name="Text Box 6"/>
          <p:cNvSpPr txBox="1">
            <a:spLocks noChangeArrowheads="1"/>
          </p:cNvSpPr>
          <p:nvPr/>
        </p:nvSpPr>
        <p:spPr bwMode="auto">
          <a:xfrm>
            <a:off x="3733800" y="5638800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Calibri" charset="0"/>
              </a:rPr>
              <a:t>1/4  </a:t>
            </a:r>
            <a:r>
              <a:rPr lang="en-US" sz="1800">
                <a:latin typeface="Calibri" charset="0"/>
              </a:rPr>
              <a:t>(2x zoom)</a:t>
            </a:r>
          </a:p>
        </p:txBody>
      </p:sp>
      <p:sp>
        <p:nvSpPr>
          <p:cNvPr id="88070" name="Text Box 7"/>
          <p:cNvSpPr txBox="1">
            <a:spLocks noChangeArrowheads="1"/>
          </p:cNvSpPr>
          <p:nvPr/>
        </p:nvSpPr>
        <p:spPr bwMode="auto">
          <a:xfrm>
            <a:off x="6934200" y="5638800"/>
            <a:ext cx="1584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Calibri" charset="0"/>
              </a:rPr>
              <a:t>1/8  </a:t>
            </a:r>
            <a:r>
              <a:rPr lang="en-US" sz="1800">
                <a:latin typeface="Calibri" charset="0"/>
              </a:rPr>
              <a:t>(4x zoom)</a:t>
            </a:r>
          </a:p>
        </p:txBody>
      </p:sp>
      <p:sp>
        <p:nvSpPr>
          <p:cNvPr id="88071" name="Text Box 9"/>
          <p:cNvSpPr txBox="1">
            <a:spLocks noChangeArrowheads="1"/>
          </p:cNvSpPr>
          <p:nvPr/>
        </p:nvSpPr>
        <p:spPr bwMode="auto">
          <a:xfrm>
            <a:off x="1295400" y="5638800"/>
            <a:ext cx="544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>
                <a:latin typeface="Calibri" charset="0"/>
              </a:rPr>
              <a:t>1/2</a:t>
            </a:r>
          </a:p>
        </p:txBody>
      </p:sp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7467600" y="6491288"/>
            <a:ext cx="1979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Calibri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24852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Image sub-sampling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" y="1366838"/>
            <a:ext cx="6923088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1" name="Text Box 8"/>
          <p:cNvSpPr txBox="1">
            <a:spLocks noChangeArrowheads="1"/>
          </p:cNvSpPr>
          <p:nvPr/>
        </p:nvSpPr>
        <p:spPr bwMode="auto">
          <a:xfrm>
            <a:off x="7631113" y="6491288"/>
            <a:ext cx="1479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Calibri" charset="0"/>
              </a:rPr>
              <a:t>Source: F. Durand</a:t>
            </a:r>
          </a:p>
        </p:txBody>
      </p:sp>
    </p:spTree>
    <p:extLst>
      <p:ext uri="{BB962C8B-B14F-4D97-AF65-F5344CB8AC3E}">
        <p14:creationId xmlns:p14="http://schemas.microsoft.com/office/powerpoint/2010/main" val="9460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247900"/>
            <a:ext cx="52006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Even worse for synthetic images</a:t>
            </a:r>
          </a:p>
        </p:txBody>
      </p:sp>
      <p:sp>
        <p:nvSpPr>
          <p:cNvPr id="90115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Calibri" charset="0"/>
              </a:rPr>
              <a:t>Source: L. Zhang</a:t>
            </a:r>
          </a:p>
        </p:txBody>
      </p:sp>
    </p:spTree>
    <p:extLst>
      <p:ext uri="{BB962C8B-B14F-4D97-AF65-F5344CB8AC3E}">
        <p14:creationId xmlns:p14="http://schemas.microsoft.com/office/powerpoint/2010/main" val="377054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Aliasing in video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98600" y="2242235"/>
            <a:ext cx="6083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https://www.youtube.com/watch?v=jrURKUg4I-</a:t>
            </a:r>
            <a:r>
              <a:rPr lang="en-US" dirty="0" smtClean="0">
                <a:hlinkClick r:id="rId2"/>
              </a:rPr>
              <a:t>I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9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Wagon wheel effect</a:t>
            </a:r>
            <a:endParaRPr lang="en-US" dirty="0">
              <a:latin typeface="Calibri" charset="0"/>
            </a:endParaRPr>
          </a:p>
        </p:txBody>
      </p:sp>
      <p:pic>
        <p:nvPicPr>
          <p:cNvPr id="7987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8286" r="9714" b="14667"/>
          <a:stretch>
            <a:fillRect/>
          </a:stretch>
        </p:blipFill>
        <p:spPr bwMode="auto">
          <a:xfrm>
            <a:off x="457200" y="1143000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Text Box 4"/>
          <p:cNvSpPr txBox="1">
            <a:spLocks noChangeArrowheads="1"/>
          </p:cNvSpPr>
          <p:nvPr/>
        </p:nvSpPr>
        <p:spPr bwMode="auto">
          <a:xfrm>
            <a:off x="7543800" y="6583363"/>
            <a:ext cx="1536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cs typeface="Arial" charset="0"/>
              </a:rPr>
              <a:t>Slide by Steve Seitz</a:t>
            </a:r>
          </a:p>
        </p:txBody>
      </p:sp>
    </p:spTree>
    <p:extLst>
      <p:ext uri="{BB962C8B-B14F-4D97-AF65-F5344CB8AC3E}">
        <p14:creationId xmlns:p14="http://schemas.microsoft.com/office/powerpoint/2010/main" val="4055111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1D example (sinewave):</a:t>
            </a:r>
          </a:p>
        </p:txBody>
      </p:sp>
      <p:pic>
        <p:nvPicPr>
          <p:cNvPr id="73730" name="Picture 4" descr="sine-sample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743200"/>
            <a:ext cx="7199313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5"/>
          <p:cNvSpPr txBox="1">
            <a:spLocks noChangeArrowheads="1"/>
          </p:cNvSpPr>
          <p:nvPr/>
        </p:nvSpPr>
        <p:spPr bwMode="auto">
          <a:xfrm>
            <a:off x="7391400" y="6477000"/>
            <a:ext cx="16891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cs typeface="Arial" charset="0"/>
              </a:rPr>
              <a:t>Source: S. Marschner</a:t>
            </a:r>
          </a:p>
        </p:txBody>
      </p:sp>
      <p:sp>
        <p:nvSpPr>
          <p:cNvPr id="7373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problem</a:t>
            </a:r>
          </a:p>
        </p:txBody>
      </p:sp>
    </p:spTree>
    <p:extLst>
      <p:ext uri="{BB962C8B-B14F-4D97-AF65-F5344CB8AC3E}">
        <p14:creationId xmlns:p14="http://schemas.microsoft.com/office/powerpoint/2010/main" val="1907519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5" descr="sine-sample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7199313" cy="181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8" name="Text Box 6"/>
          <p:cNvSpPr txBox="1">
            <a:spLocks noChangeArrowheads="1"/>
          </p:cNvSpPr>
          <p:nvPr/>
        </p:nvSpPr>
        <p:spPr bwMode="auto">
          <a:xfrm>
            <a:off x="7391400" y="6477000"/>
            <a:ext cx="1689100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cs typeface="Arial" charset="0"/>
              </a:rPr>
              <a:t>Source: S. Marschner</a:t>
            </a:r>
          </a:p>
        </p:txBody>
      </p:sp>
      <p:sp>
        <p:nvSpPr>
          <p:cNvPr id="75779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 charset="0"/>
              </a:rPr>
              <a:t>1D example (sinewave):</a:t>
            </a:r>
          </a:p>
        </p:txBody>
      </p:sp>
      <p:sp>
        <p:nvSpPr>
          <p:cNvPr id="7578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Aliasing problem</a:t>
            </a:r>
          </a:p>
        </p:txBody>
      </p:sp>
    </p:spTree>
    <p:extLst>
      <p:ext uri="{BB962C8B-B14F-4D97-AF65-F5344CB8AC3E}">
        <p14:creationId xmlns:p14="http://schemas.microsoft.com/office/powerpoint/2010/main" val="67881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/>
          <p:cNvSpPr txBox="1">
            <a:spLocks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normAutofit/>
          </a:bodyPr>
          <a:lstStyle/>
          <a:p>
            <a:pPr eaLnBrk="0" hangingPunct="0">
              <a:defRPr/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>
                <a:latin typeface="Calibri" charset="0"/>
              </a:rPr>
              <a:t>When sampling a signal at discrete intervals, the sampling frequency must be </a:t>
            </a:r>
            <a:r>
              <a:rPr lang="en-US" sz="2800">
                <a:latin typeface="Calibri" charset="0"/>
                <a:sym typeface="Symbol" charset="0"/>
              </a:rPr>
              <a:t></a:t>
            </a:r>
            <a:r>
              <a:rPr lang="en-US" sz="2800">
                <a:latin typeface="Calibri" charset="0"/>
              </a:rPr>
              <a:t> 2 </a:t>
            </a:r>
            <a:r>
              <a:rPr lang="en-US" sz="2800">
                <a:latin typeface="Calibri" charset="0"/>
                <a:sym typeface="Symbol" charset="0"/>
              </a:rPr>
              <a:t> f</a:t>
            </a:r>
            <a:r>
              <a:rPr lang="en-US" sz="2800" baseline="-25000">
                <a:latin typeface="Calibri" charset="0"/>
                <a:sym typeface="Symbol" charset="0"/>
              </a:rPr>
              <a:t>max</a:t>
            </a:r>
            <a:endParaRPr lang="en-US" sz="2800">
              <a:latin typeface="Calibri" charset="0"/>
              <a:sym typeface="Symbol" charset="0"/>
            </a:endParaRPr>
          </a:p>
          <a:p>
            <a:pPr eaLnBrk="1" hangingPunct="1"/>
            <a:r>
              <a:rPr lang="en-US" sz="2800">
                <a:latin typeface="Calibri" charset="0"/>
                <a:sym typeface="Symbol" charset="0"/>
              </a:rPr>
              <a:t>f</a:t>
            </a:r>
            <a:r>
              <a:rPr lang="en-US" sz="2800" baseline="-25000">
                <a:latin typeface="Calibri" charset="0"/>
              </a:rPr>
              <a:t>max</a:t>
            </a:r>
            <a:r>
              <a:rPr lang="en-US" sz="2800">
                <a:latin typeface="Calibri" charset="0"/>
              </a:rPr>
              <a:t> = max frequency of the input signal</a:t>
            </a:r>
          </a:p>
          <a:p>
            <a:pPr eaLnBrk="1" hangingPunct="1"/>
            <a:r>
              <a:rPr lang="en-US" sz="2800">
                <a:latin typeface="Calibri" charset="0"/>
              </a:rPr>
              <a:t>This will allows to reconstruct the original perfectly from the sampled version</a:t>
            </a:r>
          </a:p>
        </p:txBody>
      </p:sp>
      <p:pic>
        <p:nvPicPr>
          <p:cNvPr id="83971" name="Picture 5" descr="sine-sample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657600"/>
            <a:ext cx="60960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6" descr="sine-sample-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180013"/>
            <a:ext cx="5913438" cy="148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3" name="Text Box 7"/>
          <p:cNvSpPr txBox="1">
            <a:spLocks noChangeArrowheads="1"/>
          </p:cNvSpPr>
          <p:nvPr/>
        </p:nvSpPr>
        <p:spPr bwMode="auto">
          <a:xfrm>
            <a:off x="7604125" y="4533900"/>
            <a:ext cx="720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good</a:t>
            </a:r>
          </a:p>
        </p:txBody>
      </p:sp>
      <p:sp>
        <p:nvSpPr>
          <p:cNvPr id="83974" name="Text Box 8"/>
          <p:cNvSpPr txBox="1">
            <a:spLocks noChangeArrowheads="1"/>
          </p:cNvSpPr>
          <p:nvPr/>
        </p:nvSpPr>
        <p:spPr bwMode="auto">
          <a:xfrm>
            <a:off x="7620000" y="6034088"/>
            <a:ext cx="584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bad</a:t>
            </a:r>
          </a:p>
        </p:txBody>
      </p:sp>
      <p:sp>
        <p:nvSpPr>
          <p:cNvPr id="83975" name="Oval 7"/>
          <p:cNvSpPr>
            <a:spLocks noChangeArrowheads="1"/>
          </p:cNvSpPr>
          <p:nvPr/>
        </p:nvSpPr>
        <p:spPr bwMode="auto">
          <a:xfrm>
            <a:off x="15240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6" name="Oval 8"/>
          <p:cNvSpPr>
            <a:spLocks noChangeArrowheads="1"/>
          </p:cNvSpPr>
          <p:nvPr/>
        </p:nvSpPr>
        <p:spPr bwMode="auto">
          <a:xfrm>
            <a:off x="17526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7" name="Oval 9"/>
          <p:cNvSpPr>
            <a:spLocks noChangeArrowheads="1"/>
          </p:cNvSpPr>
          <p:nvPr/>
        </p:nvSpPr>
        <p:spPr bwMode="auto">
          <a:xfrm>
            <a:off x="1905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78" name="Oval 10"/>
          <p:cNvSpPr>
            <a:spLocks noChangeArrowheads="1"/>
          </p:cNvSpPr>
          <p:nvPr/>
        </p:nvSpPr>
        <p:spPr bwMode="auto">
          <a:xfrm>
            <a:off x="2286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83979" name="Oval 11"/>
          <p:cNvSpPr>
            <a:spLocks noChangeArrowheads="1"/>
          </p:cNvSpPr>
          <p:nvPr/>
        </p:nvSpPr>
        <p:spPr bwMode="auto">
          <a:xfrm>
            <a:off x="2362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0" name="Oval 12"/>
          <p:cNvSpPr>
            <a:spLocks noChangeArrowheads="1"/>
          </p:cNvSpPr>
          <p:nvPr/>
        </p:nvSpPr>
        <p:spPr bwMode="auto">
          <a:xfrm>
            <a:off x="25908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1" name="Oval 13"/>
          <p:cNvSpPr>
            <a:spLocks noChangeArrowheads="1"/>
          </p:cNvSpPr>
          <p:nvPr/>
        </p:nvSpPr>
        <p:spPr bwMode="auto">
          <a:xfrm>
            <a:off x="27432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2" name="Oval 14"/>
          <p:cNvSpPr>
            <a:spLocks noChangeArrowheads="1"/>
          </p:cNvSpPr>
          <p:nvPr/>
        </p:nvSpPr>
        <p:spPr bwMode="auto">
          <a:xfrm>
            <a:off x="2895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3" name="Oval 15"/>
          <p:cNvSpPr>
            <a:spLocks noChangeArrowheads="1"/>
          </p:cNvSpPr>
          <p:nvPr/>
        </p:nvSpPr>
        <p:spPr bwMode="auto">
          <a:xfrm>
            <a:off x="20574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4" name="Oval 16"/>
          <p:cNvSpPr>
            <a:spLocks noChangeArrowheads="1"/>
          </p:cNvSpPr>
          <p:nvPr/>
        </p:nvSpPr>
        <p:spPr bwMode="auto">
          <a:xfrm>
            <a:off x="31242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5" name="Oval 17"/>
          <p:cNvSpPr>
            <a:spLocks noChangeArrowheads="1"/>
          </p:cNvSpPr>
          <p:nvPr/>
        </p:nvSpPr>
        <p:spPr bwMode="auto">
          <a:xfrm>
            <a:off x="35814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6" name="Oval 18"/>
          <p:cNvSpPr>
            <a:spLocks noChangeArrowheads="1"/>
          </p:cNvSpPr>
          <p:nvPr/>
        </p:nvSpPr>
        <p:spPr bwMode="auto">
          <a:xfrm>
            <a:off x="38100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7" name="Oval 19"/>
          <p:cNvSpPr>
            <a:spLocks noChangeArrowheads="1"/>
          </p:cNvSpPr>
          <p:nvPr/>
        </p:nvSpPr>
        <p:spPr bwMode="auto">
          <a:xfrm>
            <a:off x="3962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88" name="Oval 20"/>
          <p:cNvSpPr>
            <a:spLocks noChangeArrowheads="1"/>
          </p:cNvSpPr>
          <p:nvPr/>
        </p:nvSpPr>
        <p:spPr bwMode="auto">
          <a:xfrm>
            <a:off x="4267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83989" name="Oval 21"/>
          <p:cNvSpPr>
            <a:spLocks noChangeArrowheads="1"/>
          </p:cNvSpPr>
          <p:nvPr/>
        </p:nvSpPr>
        <p:spPr bwMode="auto">
          <a:xfrm>
            <a:off x="4419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0" name="Oval 22"/>
          <p:cNvSpPr>
            <a:spLocks noChangeArrowheads="1"/>
          </p:cNvSpPr>
          <p:nvPr/>
        </p:nvSpPr>
        <p:spPr bwMode="auto">
          <a:xfrm>
            <a:off x="45720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1" name="Oval 23"/>
          <p:cNvSpPr>
            <a:spLocks noChangeArrowheads="1"/>
          </p:cNvSpPr>
          <p:nvPr/>
        </p:nvSpPr>
        <p:spPr bwMode="auto">
          <a:xfrm>
            <a:off x="48006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2" name="Oval 24"/>
          <p:cNvSpPr>
            <a:spLocks noChangeArrowheads="1"/>
          </p:cNvSpPr>
          <p:nvPr/>
        </p:nvSpPr>
        <p:spPr bwMode="auto">
          <a:xfrm>
            <a:off x="49530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3" name="Oval 25"/>
          <p:cNvSpPr>
            <a:spLocks noChangeArrowheads="1"/>
          </p:cNvSpPr>
          <p:nvPr/>
        </p:nvSpPr>
        <p:spPr bwMode="auto">
          <a:xfrm>
            <a:off x="4038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4" name="Oval 26"/>
          <p:cNvSpPr>
            <a:spLocks noChangeArrowheads="1"/>
          </p:cNvSpPr>
          <p:nvPr/>
        </p:nvSpPr>
        <p:spPr bwMode="auto">
          <a:xfrm>
            <a:off x="5181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5" name="Oval 27"/>
          <p:cNvSpPr>
            <a:spLocks noChangeArrowheads="1"/>
          </p:cNvSpPr>
          <p:nvPr/>
        </p:nvSpPr>
        <p:spPr bwMode="auto">
          <a:xfrm>
            <a:off x="5562600" y="3733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6" name="Oval 28"/>
          <p:cNvSpPr>
            <a:spLocks noChangeArrowheads="1"/>
          </p:cNvSpPr>
          <p:nvPr/>
        </p:nvSpPr>
        <p:spPr bwMode="auto">
          <a:xfrm>
            <a:off x="5791200" y="4114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7" name="Oval 29"/>
          <p:cNvSpPr>
            <a:spLocks noChangeArrowheads="1"/>
          </p:cNvSpPr>
          <p:nvPr/>
        </p:nvSpPr>
        <p:spPr bwMode="auto">
          <a:xfrm>
            <a:off x="59436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998" name="Oval 30"/>
          <p:cNvSpPr>
            <a:spLocks noChangeArrowheads="1"/>
          </p:cNvSpPr>
          <p:nvPr/>
        </p:nvSpPr>
        <p:spPr bwMode="auto">
          <a:xfrm>
            <a:off x="62484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83999" name="Oval 31"/>
          <p:cNvSpPr>
            <a:spLocks noChangeArrowheads="1"/>
          </p:cNvSpPr>
          <p:nvPr/>
        </p:nvSpPr>
        <p:spPr bwMode="auto">
          <a:xfrm>
            <a:off x="6400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00" name="Oval 32"/>
          <p:cNvSpPr>
            <a:spLocks noChangeArrowheads="1"/>
          </p:cNvSpPr>
          <p:nvPr/>
        </p:nvSpPr>
        <p:spPr bwMode="auto">
          <a:xfrm>
            <a:off x="6553200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01" name="Oval 33"/>
          <p:cNvSpPr>
            <a:spLocks noChangeArrowheads="1"/>
          </p:cNvSpPr>
          <p:nvPr/>
        </p:nvSpPr>
        <p:spPr bwMode="auto">
          <a:xfrm>
            <a:off x="6781800" y="40386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02" name="Oval 34"/>
          <p:cNvSpPr>
            <a:spLocks noChangeArrowheads="1"/>
          </p:cNvSpPr>
          <p:nvPr/>
        </p:nvSpPr>
        <p:spPr bwMode="auto">
          <a:xfrm>
            <a:off x="6934200" y="45720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03" name="Oval 35"/>
          <p:cNvSpPr>
            <a:spLocks noChangeArrowheads="1"/>
          </p:cNvSpPr>
          <p:nvPr/>
        </p:nvSpPr>
        <p:spPr bwMode="auto">
          <a:xfrm>
            <a:off x="60960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04" name="Oval 36"/>
          <p:cNvSpPr>
            <a:spLocks noChangeArrowheads="1"/>
          </p:cNvSpPr>
          <p:nvPr/>
        </p:nvSpPr>
        <p:spPr bwMode="auto">
          <a:xfrm>
            <a:off x="7086600" y="48768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4005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Nyquist-Shannon Sampling Theorem</a:t>
            </a:r>
          </a:p>
        </p:txBody>
      </p:sp>
      <p:sp>
        <p:nvSpPr>
          <p:cNvPr id="39" name="Rectangle 38"/>
          <p:cNvSpPr/>
          <p:nvPr/>
        </p:nvSpPr>
        <p:spPr>
          <a:xfrm>
            <a:off x="7210043" y="6501368"/>
            <a:ext cx="196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credit: </a:t>
            </a:r>
            <a:r>
              <a:rPr lang="en-US" dirty="0" err="1" smtClean="0"/>
              <a:t>Hoiem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5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charset="0"/>
              </a:rPr>
              <a:t>Review question</a:t>
            </a:r>
            <a:endParaRPr lang="en-US" dirty="0">
              <a:latin typeface="Calibri" charset="0"/>
            </a:endParaRP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alibri" charset="0"/>
              </a:rPr>
              <a:t>Match the spatial domain image to the Fourier magnitude image</a:t>
            </a:r>
            <a:endParaRPr lang="en-US" dirty="0">
              <a:latin typeface="Calibri" charset="0"/>
            </a:endParaRPr>
          </a:p>
        </p:txBody>
      </p:sp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45232" r="61539" b="12923"/>
          <a:stretch>
            <a:fillRect/>
          </a:stretch>
        </p:blipFill>
        <p:spPr bwMode="auto">
          <a:xfrm>
            <a:off x="685800" y="5257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2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3" t="52437" r="24097" b="18646"/>
          <a:stretch>
            <a:fillRect/>
          </a:stretch>
        </p:blipFill>
        <p:spPr bwMode="auto">
          <a:xfrm>
            <a:off x="3581400" y="2590800"/>
            <a:ext cx="144780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17175" r="61354" b="6760"/>
          <a:stretch>
            <a:fillRect/>
          </a:stretch>
        </p:blipFill>
        <p:spPr bwMode="auto">
          <a:xfrm>
            <a:off x="1600200" y="4267200"/>
            <a:ext cx="1752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4" name="Picture 2" descr="C:\Users\Hoiem\Documents\Classes\Computational Photography - Fall 2010\lectures\demos\fftims\flowers_fft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8333" r="26042" b="12500"/>
          <a:stretch>
            <a:fillRect/>
          </a:stretch>
        </p:blipFill>
        <p:spPr bwMode="auto">
          <a:xfrm>
            <a:off x="1828800" y="2514600"/>
            <a:ext cx="14478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3" t="65628" r="43102" b="6952"/>
          <a:stretch>
            <a:fillRect/>
          </a:stretch>
        </p:blipFill>
        <p:spPr bwMode="auto">
          <a:xfrm>
            <a:off x="304800" y="2514600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86" t="14526" r="37196" b="49263"/>
          <a:stretch>
            <a:fillRect/>
          </a:stretch>
        </p:blipFill>
        <p:spPr bwMode="auto">
          <a:xfrm>
            <a:off x="5943600" y="5257800"/>
            <a:ext cx="8731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7" name="Picture 3" descr="C:\Users\Hoiem\Documents\Classes\Computational Photography - Fall 2010\lectures\demos\fftims\sea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4953000"/>
            <a:ext cx="2032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8" name="Picture 4" descr="C:\Users\Hoiem\Documents\Classes\Computational Photography - Fall 2010\lectures\demos\fftims\sea_fft.png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2" t="9721" r="10417" b="13889"/>
          <a:stretch>
            <a:fillRect/>
          </a:stretch>
        </p:blipFill>
        <p:spPr bwMode="auto">
          <a:xfrm>
            <a:off x="5410200" y="2667000"/>
            <a:ext cx="1371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9" name="Picture 5" descr="C:\Users\Hoiem\Documents\Classes\Computational Photography - Fall 2010\lectures\demos\fftims\beijing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800600"/>
            <a:ext cx="20574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0" name="Picture 6" descr="C:\Users\Hoiem\Documents\Classes\Computational Photography - Fall 2010\lectures\demos\fftims\beijing_fft.png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2" t="11111" r="10417" b="13889"/>
          <a:stretch>
            <a:fillRect/>
          </a:stretch>
        </p:blipFill>
        <p:spPr bwMode="auto">
          <a:xfrm>
            <a:off x="7086600" y="2667000"/>
            <a:ext cx="1295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61" name="TextBox 14"/>
          <p:cNvSpPr txBox="1">
            <a:spLocks noChangeArrowheads="1"/>
          </p:cNvSpPr>
          <p:nvPr/>
        </p:nvSpPr>
        <p:spPr bwMode="auto">
          <a:xfrm>
            <a:off x="762000" y="2220913"/>
            <a:ext cx="31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1</a:t>
            </a:r>
          </a:p>
        </p:txBody>
      </p:sp>
      <p:sp>
        <p:nvSpPr>
          <p:cNvPr id="104462" name="TextBox 15"/>
          <p:cNvSpPr txBox="1">
            <a:spLocks noChangeArrowheads="1"/>
          </p:cNvSpPr>
          <p:nvPr/>
        </p:nvSpPr>
        <p:spPr bwMode="auto">
          <a:xfrm>
            <a:off x="7543800" y="22860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5</a:t>
            </a:r>
          </a:p>
        </p:txBody>
      </p:sp>
      <p:sp>
        <p:nvSpPr>
          <p:cNvPr id="104463" name="TextBox 17"/>
          <p:cNvSpPr txBox="1">
            <a:spLocks noChangeArrowheads="1"/>
          </p:cNvSpPr>
          <p:nvPr/>
        </p:nvSpPr>
        <p:spPr bwMode="auto">
          <a:xfrm>
            <a:off x="5943600" y="22860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4</a:t>
            </a:r>
          </a:p>
        </p:txBody>
      </p:sp>
      <p:sp>
        <p:nvSpPr>
          <p:cNvPr id="104464" name="TextBox 18"/>
          <p:cNvSpPr txBox="1">
            <a:spLocks noChangeArrowheads="1"/>
          </p:cNvSpPr>
          <p:nvPr/>
        </p:nvSpPr>
        <p:spPr bwMode="auto">
          <a:xfrm>
            <a:off x="838200" y="45720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A</a:t>
            </a:r>
          </a:p>
        </p:txBody>
      </p:sp>
      <p:sp>
        <p:nvSpPr>
          <p:cNvPr id="104465" name="TextBox 19"/>
          <p:cNvSpPr txBox="1">
            <a:spLocks noChangeArrowheads="1"/>
          </p:cNvSpPr>
          <p:nvPr/>
        </p:nvSpPr>
        <p:spPr bwMode="auto">
          <a:xfrm>
            <a:off x="4191000" y="22098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3</a:t>
            </a:r>
          </a:p>
        </p:txBody>
      </p:sp>
      <p:sp>
        <p:nvSpPr>
          <p:cNvPr id="104466" name="TextBox 20"/>
          <p:cNvSpPr txBox="1">
            <a:spLocks noChangeArrowheads="1"/>
          </p:cNvSpPr>
          <p:nvPr/>
        </p:nvSpPr>
        <p:spPr bwMode="auto">
          <a:xfrm>
            <a:off x="2362200" y="213360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2</a:t>
            </a:r>
          </a:p>
        </p:txBody>
      </p:sp>
      <p:sp>
        <p:nvSpPr>
          <p:cNvPr id="104467" name="TextBox 22"/>
          <p:cNvSpPr txBox="1">
            <a:spLocks noChangeArrowheads="1"/>
          </p:cNvSpPr>
          <p:nvPr/>
        </p:nvSpPr>
        <p:spPr bwMode="auto">
          <a:xfrm>
            <a:off x="4572000" y="44958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C</a:t>
            </a:r>
          </a:p>
        </p:txBody>
      </p:sp>
      <p:sp>
        <p:nvSpPr>
          <p:cNvPr id="104468" name="TextBox 23"/>
          <p:cNvSpPr txBox="1">
            <a:spLocks noChangeArrowheads="1"/>
          </p:cNvSpPr>
          <p:nvPr/>
        </p:nvSpPr>
        <p:spPr bwMode="auto">
          <a:xfrm>
            <a:off x="2362200" y="38862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B</a:t>
            </a:r>
          </a:p>
        </p:txBody>
      </p:sp>
      <p:sp>
        <p:nvSpPr>
          <p:cNvPr id="104469" name="TextBox 24"/>
          <p:cNvSpPr txBox="1">
            <a:spLocks noChangeArrowheads="1"/>
          </p:cNvSpPr>
          <p:nvPr/>
        </p:nvSpPr>
        <p:spPr bwMode="auto">
          <a:xfrm>
            <a:off x="6248400" y="4800600"/>
            <a:ext cx="35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D</a:t>
            </a:r>
          </a:p>
        </p:txBody>
      </p:sp>
      <p:sp>
        <p:nvSpPr>
          <p:cNvPr id="104470" name="TextBox 26"/>
          <p:cNvSpPr txBox="1">
            <a:spLocks noChangeArrowheads="1"/>
          </p:cNvSpPr>
          <p:nvPr/>
        </p:nvSpPr>
        <p:spPr bwMode="auto">
          <a:xfrm>
            <a:off x="7848600" y="44958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cs typeface="Arial" charset="0"/>
              </a:rPr>
              <a:t>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210043" y="6501368"/>
            <a:ext cx="196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credit: </a:t>
            </a:r>
            <a:r>
              <a:rPr lang="en-US" dirty="0" err="1" smtClean="0"/>
              <a:t>Hoiem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658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4184650" y="5222875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03377"/>
            <a:ext cx="3805052" cy="24775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00" y="3651250"/>
            <a:ext cx="3987800" cy="2596547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12712"/>
            <a:ext cx="8229600" cy="49069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So how do we prevent this?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95029" y="6478627"/>
            <a:ext cx="3042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www.svi.nl</a:t>
            </a:r>
            <a:r>
              <a:rPr lang="en-US" dirty="0"/>
              <a:t>/</a:t>
            </a:r>
            <a:r>
              <a:rPr lang="en-US" dirty="0" err="1"/>
              <a:t>AntiAliasing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4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Anti-aliasing</a:t>
            </a:r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None/>
            </a:pPr>
            <a:endParaRPr lang="en-US" dirty="0">
              <a:latin typeface="Calibri" charset="0"/>
            </a:endParaRPr>
          </a:p>
          <a:p>
            <a:pPr marL="457200" indent="-457200" eaLnBrk="1" hangingPunct="1">
              <a:buFontTx/>
              <a:buNone/>
            </a:pPr>
            <a:r>
              <a:rPr lang="en-US" dirty="0">
                <a:latin typeface="Calibri" charset="0"/>
              </a:rPr>
              <a:t>Solutions:</a:t>
            </a:r>
          </a:p>
          <a:p>
            <a:pPr marL="457200" indent="-457200" eaLnBrk="1" hangingPunct="1"/>
            <a:r>
              <a:rPr lang="en-US" dirty="0">
                <a:latin typeface="Calibri" charset="0"/>
              </a:rPr>
              <a:t>Sample more often</a:t>
            </a:r>
          </a:p>
          <a:p>
            <a:pPr marL="457200" indent="-457200" eaLnBrk="1" hangingPunct="1"/>
            <a:endParaRPr lang="en-US" dirty="0">
              <a:latin typeface="Calibri" charset="0"/>
            </a:endParaRPr>
          </a:p>
          <a:p>
            <a:pPr marL="457200" indent="-457200" eaLnBrk="1" hangingPunct="1"/>
            <a:r>
              <a:rPr lang="en-US" dirty="0">
                <a:latin typeface="Calibri" charset="0"/>
              </a:rPr>
              <a:t>Get rid of all frequencies that are greater than half the new sampling frequency</a:t>
            </a:r>
          </a:p>
          <a:p>
            <a:pPr marL="838200" lvl="1" indent="-381000" eaLnBrk="1" hangingPunct="1"/>
            <a:r>
              <a:rPr lang="en-US" dirty="0">
                <a:latin typeface="Calibri" charset="0"/>
              </a:rPr>
              <a:t>Will lose information</a:t>
            </a:r>
          </a:p>
          <a:p>
            <a:pPr marL="838200" lvl="1" indent="-381000" eaLnBrk="1" hangingPunct="1"/>
            <a:r>
              <a:rPr lang="en-US" dirty="0">
                <a:latin typeface="Calibri" charset="0"/>
              </a:rPr>
              <a:t>But </a:t>
            </a:r>
            <a:r>
              <a:rPr lang="en-US" dirty="0" smtClean="0">
                <a:latin typeface="Calibri" charset="0"/>
              </a:rPr>
              <a:t>it'</a:t>
            </a:r>
            <a:r>
              <a:rPr lang="en-US" altLang="ja-JP" dirty="0" smtClean="0">
                <a:latin typeface="Calibri" charset="0"/>
              </a:rPr>
              <a:t>s </a:t>
            </a:r>
            <a:r>
              <a:rPr lang="en-US" altLang="ja-JP" dirty="0">
                <a:latin typeface="Calibri" charset="0"/>
              </a:rPr>
              <a:t>better than aliasing</a:t>
            </a:r>
          </a:p>
          <a:p>
            <a:pPr marL="838200" lvl="1" indent="-381000" eaLnBrk="1" hangingPunct="1"/>
            <a:r>
              <a:rPr lang="en-US" dirty="0">
                <a:latin typeface="Calibri" charset="0"/>
              </a:rPr>
              <a:t>Apply a smoothing filter</a:t>
            </a:r>
            <a:endParaRPr lang="ru-RU" dirty="0">
              <a:latin typeface="Calibri" charset="0"/>
            </a:endParaRPr>
          </a:p>
          <a:p>
            <a:pPr marL="457200" indent="-457200">
              <a:buFont typeface="Arial" charset="0"/>
              <a:buNone/>
            </a:pP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96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389188"/>
            <a:ext cx="788988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2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1895475"/>
            <a:ext cx="15652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3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4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Gaussian pre-filtering</a:t>
            </a:r>
          </a:p>
        </p:txBody>
      </p:sp>
      <p:sp>
        <p:nvSpPr>
          <p:cNvPr id="92165" name="Text Box 6"/>
          <p:cNvSpPr txBox="1">
            <a:spLocks noChangeArrowheads="1"/>
          </p:cNvSpPr>
          <p:nvPr/>
        </p:nvSpPr>
        <p:spPr bwMode="auto">
          <a:xfrm>
            <a:off x="5395913" y="40132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G 1/4</a:t>
            </a:r>
          </a:p>
        </p:txBody>
      </p:sp>
      <p:sp>
        <p:nvSpPr>
          <p:cNvPr id="92166" name="Text Box 7"/>
          <p:cNvSpPr txBox="1">
            <a:spLocks noChangeArrowheads="1"/>
          </p:cNvSpPr>
          <p:nvPr/>
        </p:nvSpPr>
        <p:spPr bwMode="auto">
          <a:xfrm>
            <a:off x="7072313" y="34163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G 1/8</a:t>
            </a:r>
          </a:p>
        </p:txBody>
      </p:sp>
      <p:sp>
        <p:nvSpPr>
          <p:cNvPr id="92167" name="Text Box 8"/>
          <p:cNvSpPr txBox="1">
            <a:spLocks noChangeArrowheads="1"/>
          </p:cNvSpPr>
          <p:nvPr/>
        </p:nvSpPr>
        <p:spPr bwMode="auto">
          <a:xfrm>
            <a:off x="19050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Gaussian 1/2</a:t>
            </a:r>
          </a:p>
        </p:txBody>
      </p:sp>
      <p:sp>
        <p:nvSpPr>
          <p:cNvPr id="92168" name="Rectangle 9"/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charset="0"/>
              </a:rPr>
              <a:t>Solution: filter the image, </a:t>
            </a:r>
            <a:r>
              <a:rPr lang="en-US" sz="3200" i="1">
                <a:latin typeface="Calibri" charset="0"/>
              </a:rPr>
              <a:t>then</a:t>
            </a:r>
            <a:r>
              <a:rPr lang="en-US" sz="3200">
                <a:latin typeface="Calibri" charset="0"/>
              </a:rPr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800">
              <a:latin typeface="Calibri" charset="0"/>
            </a:endParaRPr>
          </a:p>
        </p:txBody>
      </p:sp>
      <p:sp>
        <p:nvSpPr>
          <p:cNvPr id="92169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Calibri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400241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5" name="Picture 2" descr="vg-gauss-eigh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914400"/>
            <a:ext cx="3154363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6" name="Picture 3" descr="vg-gauss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914400"/>
            <a:ext cx="3125787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4" descr="vg-gauss-hal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914400"/>
            <a:ext cx="3132138" cy="412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924800" cy="838200"/>
          </a:xfrm>
        </p:spPr>
        <p:txBody>
          <a:bodyPr/>
          <a:lstStyle/>
          <a:p>
            <a:r>
              <a:rPr lang="en-US" sz="3200">
                <a:latin typeface="Calibri" charset="0"/>
                <a:ea typeface="ＭＳ Ｐゴシック" charset="0"/>
                <a:cs typeface="ＭＳ Ｐゴシック" charset="0"/>
              </a:rPr>
              <a:t>Subsampling with Gaussian pre-filtering</a:t>
            </a:r>
          </a:p>
        </p:txBody>
      </p:sp>
      <p:sp>
        <p:nvSpPr>
          <p:cNvPr id="93189" name="Text Box 6"/>
          <p:cNvSpPr txBox="1">
            <a:spLocks noChangeArrowheads="1"/>
          </p:cNvSpPr>
          <p:nvPr/>
        </p:nvSpPr>
        <p:spPr bwMode="auto">
          <a:xfrm>
            <a:off x="4267200" y="5105400"/>
            <a:ext cx="1012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G 1/4 </a:t>
            </a:r>
          </a:p>
        </p:txBody>
      </p:sp>
      <p:sp>
        <p:nvSpPr>
          <p:cNvPr id="93190" name="Text Box 7"/>
          <p:cNvSpPr txBox="1">
            <a:spLocks noChangeArrowheads="1"/>
          </p:cNvSpPr>
          <p:nvPr/>
        </p:nvSpPr>
        <p:spPr bwMode="auto">
          <a:xfrm>
            <a:off x="7377113" y="51054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G 1/8</a:t>
            </a:r>
          </a:p>
        </p:txBody>
      </p:sp>
      <p:sp>
        <p:nvSpPr>
          <p:cNvPr id="93191" name="Text Box 8"/>
          <p:cNvSpPr txBox="1">
            <a:spLocks noChangeArrowheads="1"/>
          </p:cNvSpPr>
          <p:nvPr/>
        </p:nvSpPr>
        <p:spPr bwMode="auto">
          <a:xfrm>
            <a:off x="533400" y="5105400"/>
            <a:ext cx="1981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Gaussian 1/2</a:t>
            </a:r>
          </a:p>
        </p:txBody>
      </p:sp>
      <p:sp>
        <p:nvSpPr>
          <p:cNvPr id="93192" name="Rectangle 9"/>
          <p:cNvSpPr>
            <a:spLocks noChangeArrowheads="1"/>
          </p:cNvSpPr>
          <p:nvPr/>
        </p:nvSpPr>
        <p:spPr bwMode="auto">
          <a:xfrm>
            <a:off x="304800" y="5638800"/>
            <a:ext cx="8839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>
                <a:latin typeface="Calibri" charset="0"/>
              </a:rPr>
              <a:t>Solution:  filter the image, </a:t>
            </a:r>
            <a:r>
              <a:rPr lang="en-US" sz="3200" i="1">
                <a:latin typeface="Calibri" charset="0"/>
              </a:rPr>
              <a:t>then</a:t>
            </a:r>
            <a:r>
              <a:rPr lang="en-US" sz="3200">
                <a:latin typeface="Calibri" charset="0"/>
              </a:rPr>
              <a:t> subsample</a:t>
            </a:r>
          </a:p>
        </p:txBody>
      </p:sp>
      <p:sp>
        <p:nvSpPr>
          <p:cNvPr id="93193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Calibri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12155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09" name="Picture 2" descr="vg-nn-hal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914400"/>
            <a:ext cx="3181350" cy="418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0" name="Picture 3" descr="vg-nn-qua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14400"/>
            <a:ext cx="3181350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Picture 4" descr="vg-nn-eight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00113"/>
            <a:ext cx="31988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2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-117475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Compare with...</a:t>
            </a:r>
          </a:p>
        </p:txBody>
      </p:sp>
      <p:sp>
        <p:nvSpPr>
          <p:cNvPr id="94213" name="Text Box 6"/>
          <p:cNvSpPr txBox="1">
            <a:spLocks noChangeArrowheads="1"/>
          </p:cNvSpPr>
          <p:nvPr/>
        </p:nvSpPr>
        <p:spPr bwMode="auto">
          <a:xfrm>
            <a:off x="37338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1/4  </a:t>
            </a:r>
            <a:r>
              <a:rPr lang="en-US" sz="1600"/>
              <a:t>(2x zoom)</a:t>
            </a:r>
          </a:p>
        </p:txBody>
      </p:sp>
      <p:sp>
        <p:nvSpPr>
          <p:cNvPr id="94214" name="Text Box 7"/>
          <p:cNvSpPr txBox="1">
            <a:spLocks noChangeArrowheads="1"/>
          </p:cNvSpPr>
          <p:nvPr/>
        </p:nvSpPr>
        <p:spPr bwMode="auto">
          <a:xfrm>
            <a:off x="6934200" y="5105400"/>
            <a:ext cx="16811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1/8  </a:t>
            </a:r>
            <a:r>
              <a:rPr lang="en-US" sz="1600"/>
              <a:t>(4x zoom)</a:t>
            </a:r>
          </a:p>
        </p:txBody>
      </p:sp>
      <p:sp>
        <p:nvSpPr>
          <p:cNvPr id="94215" name="Text Box 8"/>
          <p:cNvSpPr txBox="1">
            <a:spLocks noChangeArrowheads="1"/>
          </p:cNvSpPr>
          <p:nvPr/>
        </p:nvSpPr>
        <p:spPr bwMode="auto">
          <a:xfrm>
            <a:off x="1295400" y="510540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1/2</a:t>
            </a:r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7685088" y="6491288"/>
            <a:ext cx="1371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Calibri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53941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113" y="42863"/>
            <a:ext cx="2884488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>
                <a:latin typeface="Calibri" charset="0"/>
                <a:ea typeface="ＭＳ Ｐゴシック" charset="0"/>
                <a:cs typeface="ＭＳ Ｐゴシック" charset="0"/>
              </a:rPr>
              <a:t>Gaussian pre-filtering</a:t>
            </a:r>
          </a:p>
        </p:txBody>
      </p:sp>
      <p:pic>
        <p:nvPicPr>
          <p:cNvPr id="104461" name="Picture 13" descr="C:\snavely\tmp\vg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2754313"/>
            <a:ext cx="2825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9"/>
          <p:cNvSpPr>
            <a:spLocks noChangeArrowheads="1"/>
          </p:cNvSpPr>
          <p:nvPr/>
        </p:nvSpPr>
        <p:spPr bwMode="auto">
          <a:xfrm>
            <a:off x="141288" y="1295400"/>
            <a:ext cx="265588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Calibri" charset="0"/>
              </a:rPr>
              <a:t>Solution: filter the image, </a:t>
            </a:r>
            <a:r>
              <a:rPr lang="en-US" sz="2400" i="1">
                <a:latin typeface="Calibri" charset="0"/>
              </a:rPr>
              <a:t>then</a:t>
            </a:r>
            <a:r>
              <a:rPr lang="en-US" sz="2400">
                <a:latin typeface="Calibri" charset="0"/>
              </a:rPr>
              <a:t> subsample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Calibri" charset="0"/>
            </a:endParaRP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3741738" y="3260725"/>
            <a:ext cx="539750" cy="433388"/>
            <a:chOff x="1390497" y="3261445"/>
            <a:chExt cx="539142" cy="433080"/>
          </a:xfrm>
        </p:grpSpPr>
        <p:sp>
          <p:nvSpPr>
            <p:cNvPr id="19" name="Down Arrow 18"/>
            <p:cNvSpPr>
              <a:spLocks noChangeArrowheads="1"/>
            </p:cNvSpPr>
            <p:nvPr/>
          </p:nvSpPr>
          <p:spPr bwMode="auto">
            <a:xfrm>
              <a:off x="13904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 w="25400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270" name="TextBox 19"/>
            <p:cNvSpPr txBox="1">
              <a:spLocks noChangeArrowheads="1"/>
            </p:cNvSpPr>
            <p:nvPr/>
          </p:nvSpPr>
          <p:spPr bwMode="auto">
            <a:xfrm>
              <a:off x="14042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latin typeface="Calibri" charset="0"/>
                </a:rPr>
                <a:t>blur</a:t>
              </a:r>
            </a:p>
          </p:txBody>
        </p:sp>
      </p:grp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2867025" y="3776663"/>
            <a:ext cx="2278063" cy="2994025"/>
            <a:chOff x="515031" y="3777331"/>
            <a:chExt cx="2278578" cy="2993593"/>
          </a:xfrm>
        </p:grpSpPr>
        <p:pic>
          <p:nvPicPr>
            <p:cNvPr id="95266" name="Picture 9" descr="C:\snavely\tmp\vg1b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031" y="3861283"/>
              <a:ext cx="2215195" cy="2909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1"/>
            <p:cNvSpPr txBox="1">
              <a:spLocks noChangeArrowheads="1"/>
            </p:cNvSpPr>
            <p:nvPr/>
          </p:nvSpPr>
          <p:spPr bwMode="auto">
            <a:xfrm>
              <a:off x="1742446" y="3777331"/>
              <a:ext cx="1051163" cy="584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3200" b="1" smtClean="0">
                  <a:solidFill>
                    <a:schemeClr val="bg1"/>
                  </a:solidFill>
                  <a:latin typeface="Calibri" charset="0"/>
                </a:rPr>
                <a:t>F</a:t>
              </a:r>
              <a:r>
                <a:rPr lang="en-US" sz="3200" b="1" baseline="-25000" smtClean="0">
                  <a:solidFill>
                    <a:schemeClr val="bg1"/>
                  </a:solidFill>
                  <a:latin typeface="Calibri" charset="0"/>
                </a:rPr>
                <a:t>0</a:t>
              </a:r>
              <a:r>
                <a:rPr lang="en-US" sz="3200" b="1" smtClean="0">
                  <a:solidFill>
                    <a:schemeClr val="bg1"/>
                  </a:solidFill>
                  <a:latin typeface="Calibri" charset="0"/>
                </a:rPr>
                <a:t>   H</a:t>
              </a:r>
              <a:endParaRPr lang="en-US" sz="3200" b="1" baseline="-25000" smtClean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079073" y="3864630"/>
              <a:ext cx="390613" cy="584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4529138" y="3217863"/>
            <a:ext cx="1076325" cy="433387"/>
            <a:chOff x="2177129" y="3217903"/>
            <a:chExt cx="1076513" cy="433080"/>
          </a:xfrm>
        </p:grpSpPr>
        <p:sp>
          <p:nvSpPr>
            <p:cNvPr id="24" name="Down Arrow 23"/>
            <p:cNvSpPr>
              <a:spLocks noChangeArrowheads="1"/>
            </p:cNvSpPr>
            <p:nvPr/>
          </p:nvSpPr>
          <p:spPr bwMode="auto">
            <a:xfrm rot="-8119149">
              <a:off x="2435936" y="3217903"/>
              <a:ext cx="538257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 w="25400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265" name="TextBox 24"/>
            <p:cNvSpPr txBox="1">
              <a:spLocks noChangeArrowheads="1"/>
            </p:cNvSpPr>
            <p:nvPr/>
          </p:nvSpPr>
          <p:spPr bwMode="auto">
            <a:xfrm>
              <a:off x="2177129" y="330924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latin typeface="Calibri" charset="0"/>
                </a:rPr>
                <a:t>subsample</a:t>
              </a:r>
            </a:p>
          </p:txBody>
        </p:sp>
      </p:grp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5722938" y="3260725"/>
            <a:ext cx="539750" cy="433388"/>
            <a:chOff x="3371697" y="3261445"/>
            <a:chExt cx="539142" cy="433080"/>
          </a:xfrm>
        </p:grpSpPr>
        <p:sp>
          <p:nvSpPr>
            <p:cNvPr id="26" name="Down Arrow 25"/>
            <p:cNvSpPr>
              <a:spLocks noChangeArrowheads="1"/>
            </p:cNvSpPr>
            <p:nvPr/>
          </p:nvSpPr>
          <p:spPr bwMode="auto">
            <a:xfrm>
              <a:off x="3371697" y="3261445"/>
              <a:ext cx="539142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 w="25400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263" name="TextBox 26"/>
            <p:cNvSpPr txBox="1">
              <a:spLocks noChangeArrowheads="1"/>
            </p:cNvSpPr>
            <p:nvPr/>
          </p:nvSpPr>
          <p:spPr bwMode="auto">
            <a:xfrm>
              <a:off x="3385448" y="3320138"/>
              <a:ext cx="51809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latin typeface="Calibri" charset="0"/>
                </a:rPr>
                <a:t>blur</a:t>
              </a:r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6367463" y="3217863"/>
            <a:ext cx="1077912" cy="433387"/>
            <a:chOff x="4016859" y="3217899"/>
            <a:chExt cx="1076513" cy="433080"/>
          </a:xfrm>
        </p:grpSpPr>
        <p:sp>
          <p:nvSpPr>
            <p:cNvPr id="28" name="Down Arrow 27"/>
            <p:cNvSpPr>
              <a:spLocks noChangeArrowheads="1"/>
            </p:cNvSpPr>
            <p:nvPr/>
          </p:nvSpPr>
          <p:spPr bwMode="auto">
            <a:xfrm rot="-8119149">
              <a:off x="4275285" y="3217899"/>
              <a:ext cx="539049" cy="433080"/>
            </a:xfrm>
            <a:prstGeom prst="downArrow">
              <a:avLst>
                <a:gd name="adj1" fmla="val 50000"/>
                <a:gd name="adj2" fmla="val 58162"/>
              </a:avLst>
            </a:prstGeom>
            <a:solidFill>
              <a:srgbClr val="B9CDE5"/>
            </a:solidFill>
            <a:ln w="25400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261" name="TextBox 28"/>
            <p:cNvSpPr txBox="1">
              <a:spLocks noChangeArrowheads="1"/>
            </p:cNvSpPr>
            <p:nvPr/>
          </p:nvSpPr>
          <p:spPr bwMode="auto">
            <a:xfrm>
              <a:off x="4016859" y="3298359"/>
              <a:ext cx="107651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>
                  <a:latin typeface="Calibri" charset="0"/>
                </a:rPr>
                <a:t>subsample</a:t>
              </a:r>
            </a:p>
          </p:txBody>
        </p: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7586663" y="2960688"/>
            <a:ext cx="539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>
                <a:latin typeface="Calibri" charset="0"/>
              </a:rPr>
              <a:t>…</a:t>
            </a:r>
          </a:p>
        </p:txBody>
      </p:sp>
      <p:pic>
        <p:nvPicPr>
          <p:cNvPr id="104462" name="Picture 14" descr="C:\snavely\tmp\vg8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50" y="3844925"/>
            <a:ext cx="280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3" name="Picture 15" descr="C:\snavely\tmp\vg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938463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4" name="Picture 16" descr="C:\snavely\tmp\vg16b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3844925"/>
            <a:ext cx="1397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5" name="Picture 17" descr="C:\snavely\tmp\vg3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588" y="3025775"/>
            <a:ext cx="69850" cy="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5487988" y="1655763"/>
            <a:ext cx="1168400" cy="1462087"/>
            <a:chOff x="3135896" y="1655788"/>
            <a:chExt cx="1169347" cy="1461986"/>
          </a:xfrm>
        </p:grpSpPr>
        <p:pic>
          <p:nvPicPr>
            <p:cNvPr id="95258" name="Picture 10" descr="C:\snavely\tmp\vg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1655788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TextBox 38"/>
            <p:cNvSpPr txBox="1">
              <a:spLocks noChangeArrowheads="1"/>
            </p:cNvSpPr>
            <p:nvPr/>
          </p:nvSpPr>
          <p:spPr bwMode="auto">
            <a:xfrm>
              <a:off x="3874681" y="2655844"/>
              <a:ext cx="430562" cy="461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b="1" smtClean="0">
                  <a:solidFill>
                    <a:schemeClr val="bg1"/>
                  </a:solidFill>
                  <a:latin typeface="Calibri" charset="0"/>
                </a:rPr>
                <a:t>F</a:t>
              </a:r>
              <a:r>
                <a:rPr lang="en-US" b="1" baseline="-25000" smtClean="0">
                  <a:solidFill>
                    <a:schemeClr val="bg1"/>
                  </a:solidFill>
                  <a:latin typeface="Calibri" charset="0"/>
                </a:rPr>
                <a:t>1</a:t>
              </a:r>
            </a:p>
          </p:txBody>
        </p:sp>
      </p:grpSp>
      <p:grpSp>
        <p:nvGrpSpPr>
          <p:cNvPr id="9" name="Group 53"/>
          <p:cNvGrpSpPr>
            <a:grpSpLocks/>
          </p:cNvGrpSpPr>
          <p:nvPr/>
        </p:nvGrpSpPr>
        <p:grpSpPr bwMode="auto">
          <a:xfrm>
            <a:off x="5487988" y="3798888"/>
            <a:ext cx="1209675" cy="1520825"/>
            <a:chOff x="3135896" y="3799099"/>
            <a:chExt cx="1210913" cy="1521196"/>
          </a:xfrm>
        </p:grpSpPr>
        <p:pic>
          <p:nvPicPr>
            <p:cNvPr id="95255" name="Picture 11" descr="C:\snavely\tmp\vg2b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5896" y="3861079"/>
              <a:ext cx="1107598" cy="1459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>
              <a:spLocks noChangeArrowheads="1"/>
            </p:cNvSpPr>
            <p:nvPr/>
          </p:nvSpPr>
          <p:spPr bwMode="auto">
            <a:xfrm>
              <a:off x="3515696" y="3799099"/>
              <a:ext cx="831113" cy="462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b="1" smtClean="0">
                  <a:solidFill>
                    <a:schemeClr val="bg1"/>
                  </a:solidFill>
                  <a:latin typeface="Calibri" charset="0"/>
                </a:rPr>
                <a:t>F</a:t>
              </a:r>
              <a:r>
                <a:rPr lang="en-US" b="1" baseline="-25000" smtClean="0">
                  <a:solidFill>
                    <a:schemeClr val="bg1"/>
                  </a:solidFill>
                  <a:latin typeface="Calibri" charset="0"/>
                </a:rPr>
                <a:t>1</a:t>
              </a:r>
              <a:r>
                <a:rPr lang="en-US" b="1" smtClean="0">
                  <a:solidFill>
                    <a:schemeClr val="bg1"/>
                  </a:solidFill>
                  <a:latin typeface="Calibri" charset="0"/>
                </a:rPr>
                <a:t>   H</a:t>
              </a:r>
              <a:endParaRPr lang="en-US" b="1" baseline="-25000" smtClean="0">
                <a:solidFill>
                  <a:schemeClr val="bg1"/>
                </a:solidFill>
                <a:latin typeface="Calibri" charset="0"/>
              </a:endParaRPr>
            </a:p>
          </p:txBody>
        </p:sp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3777902" y="3886432"/>
              <a:ext cx="338483" cy="4620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*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7131050" y="2401888"/>
            <a:ext cx="619125" cy="754062"/>
            <a:chOff x="4779181" y="2402353"/>
            <a:chExt cx="619037" cy="753719"/>
          </a:xfrm>
        </p:grpSpPr>
        <p:pic>
          <p:nvPicPr>
            <p:cNvPr id="95253" name="Picture 7" descr="C:\snavely\tmp\vg4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9181" y="2402353"/>
              <a:ext cx="553799" cy="729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TextBox 43"/>
            <p:cNvSpPr txBox="1">
              <a:spLocks noChangeArrowheads="1"/>
            </p:cNvSpPr>
            <p:nvPr/>
          </p:nvSpPr>
          <p:spPr bwMode="auto">
            <a:xfrm>
              <a:off x="5029970" y="2786353"/>
              <a:ext cx="368248" cy="369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1800" b="1" smtClean="0">
                  <a:solidFill>
                    <a:schemeClr val="bg1"/>
                  </a:solidFill>
                  <a:latin typeface="Calibri" charset="0"/>
                </a:rPr>
                <a:t>F</a:t>
              </a:r>
              <a:r>
                <a:rPr lang="en-US" sz="1800" b="1" baseline="-25000" smtClean="0">
                  <a:solidFill>
                    <a:schemeClr val="bg1"/>
                  </a:solidFill>
                  <a:latin typeface="Calibri" charset="0"/>
                </a:rPr>
                <a:t>2</a:t>
              </a:r>
            </a:p>
          </p:txBody>
        </p:sp>
      </p:grpSp>
      <p:pic>
        <p:nvPicPr>
          <p:cNvPr id="104460" name="Picture 12" descr="C:\snavely\tmp\vg4b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050" y="3844925"/>
            <a:ext cx="554038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5250" name="Group 50"/>
          <p:cNvGrpSpPr>
            <a:grpSpLocks/>
          </p:cNvGrpSpPr>
          <p:nvPr/>
        </p:nvGrpSpPr>
        <p:grpSpPr bwMode="auto">
          <a:xfrm>
            <a:off x="2859088" y="190500"/>
            <a:ext cx="2236787" cy="2938463"/>
            <a:chOff x="507913" y="190710"/>
            <a:chExt cx="2236360" cy="2938315"/>
          </a:xfrm>
        </p:grpSpPr>
        <p:pic>
          <p:nvPicPr>
            <p:cNvPr id="95251" name="Picture 8" descr="C:\snavely\tmp\vg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913" y="190710"/>
              <a:ext cx="2236360" cy="2938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2220498" y="2525805"/>
              <a:ext cx="514252" cy="584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38100" dir="2700000" algn="tl" rotWithShape="0">
                <a:srgbClr val="000000">
                  <a:alpha val="74998"/>
                </a:srgbClr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Arial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sz="3200" b="1" smtClean="0">
                  <a:solidFill>
                    <a:schemeClr val="bg1"/>
                  </a:solidFill>
                  <a:latin typeface="Calibri" charset="0"/>
                </a:rPr>
                <a:t>F</a:t>
              </a:r>
              <a:r>
                <a:rPr lang="en-US" sz="3200" b="1" baseline="-25000" smtClean="0">
                  <a:solidFill>
                    <a:schemeClr val="bg1"/>
                  </a:solidFill>
                  <a:latin typeface="Calibri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37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4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4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9069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Why does a lower resolution image still make sense to us?  What do we lose?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5486400" y="4191000"/>
            <a:ext cx="609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276" name="TextBox 18"/>
          <p:cNvSpPr txBox="1">
            <a:spLocks noChangeArrowheads="1"/>
          </p:cNvSpPr>
          <p:nvPr/>
        </p:nvSpPr>
        <p:spPr bwMode="auto">
          <a:xfrm>
            <a:off x="4422775" y="6550025"/>
            <a:ext cx="4721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/>
              <a:t>Image: </a:t>
            </a:r>
            <a:r>
              <a:rPr lang="en-US" sz="1400">
                <a:hlinkClick r:id="rId2"/>
              </a:rPr>
              <a:t>http://www.flickr.com/photos/igorms/136916757/ </a:t>
            </a:r>
            <a:endParaRPr lang="en-US" sz="1400"/>
          </a:p>
        </p:txBody>
      </p:sp>
      <p:pic>
        <p:nvPicPr>
          <p:cNvPr id="54277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47625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4" descr="http://farm1.static.flickr.com/47/136916757_8237b4a9f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657600"/>
            <a:ext cx="2008188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266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533400"/>
            <a:ext cx="8229600" cy="49831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Why do we get different, distance-dependent interpretations of hybrid images?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5299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381000" y="2209800"/>
            <a:ext cx="4038963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74422" b="49260"/>
          <a:stretch>
            <a:fillRect/>
          </a:stretch>
        </p:blipFill>
        <p:spPr bwMode="auto">
          <a:xfrm>
            <a:off x="6553200" y="1981200"/>
            <a:ext cx="169068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74422" b="3593"/>
          <a:stretch>
            <a:fillRect/>
          </a:stretch>
        </p:blipFill>
        <p:spPr bwMode="auto">
          <a:xfrm>
            <a:off x="6629400" y="4800600"/>
            <a:ext cx="1524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2" name="TextBox 12"/>
          <p:cNvSpPr txBox="1">
            <a:spLocks noChangeArrowheads="1"/>
          </p:cNvSpPr>
          <p:nvPr/>
        </p:nvSpPr>
        <p:spPr bwMode="auto">
          <a:xfrm>
            <a:off x="5181600" y="3962400"/>
            <a:ext cx="434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1"/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648200" y="3276600"/>
            <a:ext cx="1752600" cy="9144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724400" y="4343400"/>
            <a:ext cx="1828800" cy="838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210043" y="6501368"/>
            <a:ext cx="196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credit: </a:t>
            </a:r>
            <a:r>
              <a:rPr lang="en-US" dirty="0" err="1" smtClean="0"/>
              <a:t>Hoiem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13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458200" cy="2209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early human visual system filters images at different frequencies and orientations</a:t>
            </a:r>
          </a:p>
          <a:p>
            <a:r>
              <a:rPr lang="en-US" sz="2400" dirty="0" smtClean="0"/>
              <a:t>Mid frequencies dominate perception</a:t>
            </a:r>
          </a:p>
          <a:p>
            <a:r>
              <a:rPr lang="en-US" sz="2400" dirty="0" smtClean="0"/>
              <a:t>When we see an image from far away, we are effectively subsampling it</a:t>
            </a:r>
          </a:p>
        </p:txBody>
      </p:sp>
      <p:pic>
        <p:nvPicPr>
          <p:cNvPr id="56323" name="Picture 2" descr="http://www.mathworks.co.kr/matlabcentral/fx_files/23253/1/gab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276600"/>
            <a:ext cx="61214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TextBox 5"/>
          <p:cNvSpPr txBox="1">
            <a:spLocks noChangeArrowheads="1"/>
          </p:cNvSpPr>
          <p:nvPr/>
        </p:nvSpPr>
        <p:spPr bwMode="auto">
          <a:xfrm>
            <a:off x="1447800" y="6248400"/>
            <a:ext cx="59769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Early Visual Processing: Multi-scale edge and blob filters</a:t>
            </a:r>
          </a:p>
        </p:txBody>
      </p:sp>
      <p:sp>
        <p:nvSpPr>
          <p:cNvPr id="5632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Clues from Human Perception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7210043" y="6501368"/>
            <a:ext cx="196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credit: </a:t>
            </a:r>
            <a:r>
              <a:rPr lang="en-US" dirty="0" err="1" smtClean="0"/>
              <a:t>Hoiem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98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Hybrid Image in FFT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2" r="66875" b="10031"/>
          <a:stretch>
            <a:fillRect/>
          </a:stretch>
        </p:blipFill>
        <p:spPr bwMode="auto">
          <a:xfrm>
            <a:off x="228600" y="1422400"/>
            <a:ext cx="27432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5" t="13086" r="626" b="10031"/>
          <a:stretch>
            <a:fillRect/>
          </a:stretch>
        </p:blipFill>
        <p:spPr bwMode="auto">
          <a:xfrm>
            <a:off x="3505200" y="1422400"/>
            <a:ext cx="5410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qual 5"/>
          <p:cNvSpPr/>
          <p:nvPr/>
        </p:nvSpPr>
        <p:spPr>
          <a:xfrm>
            <a:off x="3124200" y="3098800"/>
            <a:ext cx="304800" cy="3810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7350" name="TextBox 6"/>
          <p:cNvSpPr txBox="1">
            <a:spLocks noChangeArrowheads="1"/>
          </p:cNvSpPr>
          <p:nvPr/>
        </p:nvSpPr>
        <p:spPr bwMode="auto">
          <a:xfrm>
            <a:off x="762000" y="1041400"/>
            <a:ext cx="155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Hybrid Image</a:t>
            </a:r>
          </a:p>
        </p:txBody>
      </p:sp>
      <p:sp>
        <p:nvSpPr>
          <p:cNvPr id="57351" name="TextBox 7"/>
          <p:cNvSpPr txBox="1">
            <a:spLocks noChangeArrowheads="1"/>
          </p:cNvSpPr>
          <p:nvPr/>
        </p:nvSpPr>
        <p:spPr bwMode="auto">
          <a:xfrm>
            <a:off x="3505200" y="1041400"/>
            <a:ext cx="2133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Low-passed Image</a:t>
            </a:r>
          </a:p>
        </p:txBody>
      </p:sp>
      <p:sp>
        <p:nvSpPr>
          <p:cNvPr id="57352" name="TextBox 8"/>
          <p:cNvSpPr txBox="1">
            <a:spLocks noChangeArrowheads="1"/>
          </p:cNvSpPr>
          <p:nvPr/>
        </p:nvSpPr>
        <p:spPr bwMode="auto">
          <a:xfrm>
            <a:off x="6248400" y="1041400"/>
            <a:ext cx="2185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High-passed Image</a:t>
            </a:r>
          </a:p>
        </p:txBody>
      </p:sp>
      <p:sp>
        <p:nvSpPr>
          <p:cNvPr id="11" name="Plus 10"/>
          <p:cNvSpPr/>
          <p:nvPr/>
        </p:nvSpPr>
        <p:spPr>
          <a:xfrm>
            <a:off x="5715000" y="1041400"/>
            <a:ext cx="381000" cy="381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38"/>
          <a:stretch>
            <a:fillRect/>
          </a:stretch>
        </p:blipFill>
        <p:spPr bwMode="auto">
          <a:xfrm>
            <a:off x="782638" y="5172855"/>
            <a:ext cx="1536700" cy="1685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74422" b="49260"/>
          <a:stretch>
            <a:fillRect/>
          </a:stretch>
        </p:blipFill>
        <p:spPr bwMode="auto">
          <a:xfrm>
            <a:off x="6919912" y="5147455"/>
            <a:ext cx="113756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C:\Users\Hoiem\Documents\Classes\Computational Photography - Fall 2010\projects\hybrid\te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23" r="74422" b="3593"/>
          <a:stretch>
            <a:fillRect/>
          </a:stretch>
        </p:blipFill>
        <p:spPr bwMode="auto">
          <a:xfrm>
            <a:off x="4388039" y="5172855"/>
            <a:ext cx="1250761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210043" y="6501368"/>
            <a:ext cx="196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credit: </a:t>
            </a:r>
            <a:r>
              <a:rPr lang="en-US" dirty="0" err="1" smtClean="0"/>
              <a:t>Hoiem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6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Fourier Transform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Calibri" charset="0"/>
              </a:rPr>
              <a:t>Fourier transform stores the magnitude and phase at each frequency</a:t>
            </a:r>
          </a:p>
          <a:p>
            <a:pPr lvl="1"/>
            <a:r>
              <a:rPr lang="en-US" sz="2000">
                <a:latin typeface="Calibri" charset="0"/>
              </a:rPr>
              <a:t>Magnitude encodes how much signal there is at a particular frequency</a:t>
            </a:r>
          </a:p>
          <a:p>
            <a:pPr lvl="1"/>
            <a:r>
              <a:rPr lang="en-US" sz="2000">
                <a:latin typeface="Calibri" charset="0"/>
              </a:rPr>
              <a:t>Phase encodes spatial information (indirectly)</a:t>
            </a:r>
          </a:p>
          <a:p>
            <a:pPr lvl="1"/>
            <a:r>
              <a:rPr lang="en-US" sz="2000">
                <a:latin typeface="Calibri" charset="0"/>
              </a:rPr>
              <a:t>For mathematical convenience, this is often notated in terms of real and complex numbers</a:t>
            </a: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  <a:p>
            <a:endParaRPr lang="en-US" sz="2400">
              <a:latin typeface="Calibri" charset="0"/>
            </a:endParaRPr>
          </a:p>
        </p:txBody>
      </p:sp>
      <p:graphicFrame>
        <p:nvGraphicFramePr>
          <p:cNvPr id="14350" name="Object 27"/>
          <p:cNvGraphicFramePr>
            <a:graphicFrameLocks noChangeAspect="1"/>
          </p:cNvGraphicFramePr>
          <p:nvPr/>
        </p:nvGraphicFramePr>
        <p:xfrm>
          <a:off x="1905000" y="3830638"/>
          <a:ext cx="29337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37" name="Equation" r:id="rId3" imgW="1371600" imgH="279400" progId="Equation.3">
                  <p:embed/>
                </p:oleObj>
              </mc:Choice>
              <mc:Fallback>
                <p:oleObj name="Equation" r:id="rId3" imgW="13716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830638"/>
                        <a:ext cx="2933700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51" name="Object 28"/>
          <p:cNvGraphicFramePr>
            <a:graphicFrameLocks noChangeAspect="1"/>
          </p:cNvGraphicFramePr>
          <p:nvPr/>
        </p:nvGraphicFramePr>
        <p:xfrm>
          <a:off x="6616700" y="3733800"/>
          <a:ext cx="207010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638" name="Equation" r:id="rId5" imgW="927100" imgH="419100" progId="Equation.3">
                  <p:embed/>
                </p:oleObj>
              </mc:Choice>
              <mc:Fallback>
                <p:oleObj name="Equation" r:id="rId5" imgW="9271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6700" y="3733800"/>
                        <a:ext cx="207010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33400" y="4049713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Amplitude: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715000" y="4049713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Phase:</a:t>
            </a:r>
          </a:p>
        </p:txBody>
      </p:sp>
    </p:spTree>
    <p:extLst>
      <p:ext uri="{BB962C8B-B14F-4D97-AF65-F5344CB8AC3E}">
        <p14:creationId xmlns:p14="http://schemas.microsoft.com/office/powerpoint/2010/main" val="3961555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12712"/>
            <a:ext cx="8229600" cy="4906963"/>
          </a:xfrm>
        </p:spPr>
        <p:txBody>
          <a:bodyPr/>
          <a:lstStyle/>
          <a:p>
            <a:pPr marL="0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Why does image compression work so well?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Picture 1" descr="t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326" y="929218"/>
            <a:ext cx="2094684" cy="2110316"/>
          </a:xfrm>
          <a:prstGeom prst="rect">
            <a:avLst/>
          </a:prstGeom>
        </p:spPr>
      </p:pic>
      <p:pic>
        <p:nvPicPr>
          <p:cNvPr id="3" name="Picture 2" descr="Screen Shot 2015-01-05 at 12.3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929218"/>
            <a:ext cx="2094684" cy="21103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14400" y="3047984"/>
            <a:ext cx="209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143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kB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140326" y="3056451"/>
            <a:ext cx="2091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14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kB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JPG</a:t>
            </a:r>
            <a:endParaRPr lang="en-US" dirty="0"/>
          </a:p>
        </p:txBody>
      </p:sp>
      <p:pic>
        <p:nvPicPr>
          <p:cNvPr id="5" name="Picture 4" descr="iu.jp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04" y="4229101"/>
            <a:ext cx="2150113" cy="2238272"/>
          </a:xfrm>
          <a:prstGeom prst="rect">
            <a:avLst/>
          </a:prstGeom>
        </p:spPr>
      </p:pic>
      <p:pic>
        <p:nvPicPr>
          <p:cNvPr id="11" name="Picture 10" descr="iu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29100"/>
            <a:ext cx="2094685" cy="218057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7531" y="6350443"/>
            <a:ext cx="209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150 </a:t>
            </a:r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kB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 PNG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143119" y="6350443"/>
            <a:ext cx="2091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15 </a:t>
            </a:r>
            <a:r>
              <a:rPr lang="en-US" b="1" dirty="0" err="1" smtClean="0"/>
              <a:t>kB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JPG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516467" y="3567109"/>
            <a:ext cx="8229600" cy="996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charset="0"/>
              <a:buNone/>
              <a:defRPr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(except when it doesn't?)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40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Things to Remember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6096000" cy="5135563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Sometimes it makes sense to think of images and filtering in the frequency domain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Fourier analysis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Can be faster to filter using FFT for large images (N log N vs. N</a:t>
            </a:r>
            <a:r>
              <a:rPr lang="en-US" baseline="30000" dirty="0" smtClean="0">
                <a:ea typeface="+mn-ea"/>
              </a:rPr>
              <a:t>2</a:t>
            </a:r>
            <a:r>
              <a:rPr lang="en-US" dirty="0" smtClean="0">
                <a:ea typeface="+mn-ea"/>
              </a:rPr>
              <a:t> for auto-correlation)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Images are mostly smooth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Basis for compression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Remember to low-pass before sampling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endParaRPr lang="en-US" dirty="0" smtClean="0">
              <a:ea typeface="+mn-ea"/>
            </a:endParaRP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1" t="61481" r="40927" b="5122"/>
          <a:stretch>
            <a:fillRect/>
          </a:stretch>
        </p:blipFill>
        <p:spPr bwMode="auto">
          <a:xfrm>
            <a:off x="6977063" y="1111250"/>
            <a:ext cx="158591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76200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own Arrow 6"/>
          <p:cNvSpPr/>
          <p:nvPr/>
        </p:nvSpPr>
        <p:spPr>
          <a:xfrm>
            <a:off x="7664450" y="762000"/>
            <a:ext cx="228600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2" descr="C:\Users\Hoiem\Documents\Classes\Computational Photography - Fall 2010\lectures\demos\fftims\flowers_fft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8333" r="26042" b="12500"/>
          <a:stretch>
            <a:fillRect/>
          </a:stretch>
        </p:blipFill>
        <p:spPr bwMode="auto">
          <a:xfrm>
            <a:off x="7239000" y="40386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sine-sample-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5"/>
          <a:stretch>
            <a:fillRect/>
          </a:stretch>
        </p:blipFill>
        <p:spPr bwMode="auto">
          <a:xfrm>
            <a:off x="6629400" y="5334000"/>
            <a:ext cx="2286000" cy="97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210043" y="6501368"/>
            <a:ext cx="196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credit: </a:t>
            </a:r>
            <a:r>
              <a:rPr lang="en-US" dirty="0" err="1" smtClean="0"/>
              <a:t>Hoiem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50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Edge detection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4BB3F6-9BEB-462E-88C8-9DA740818C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65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Edge detection</a:t>
            </a:r>
          </a:p>
        </p:txBody>
      </p:sp>
      <p:sp>
        <p:nvSpPr>
          <p:cNvPr id="43010" name="Text Box 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0" y="7112000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TexPoint fonts used in EMF. </a:t>
            </a:r>
          </a:p>
          <a:p>
            <a:pPr eaLnBrk="1" hangingPunct="1"/>
            <a:r>
              <a:rPr lang="en-US" sz="1800">
                <a:latin typeface="Calibri" charset="0"/>
              </a:rPr>
              <a:t>Read the TexPoint manual before you delete this box.: </a:t>
            </a:r>
            <a:r>
              <a:rPr lang="en-US" sz="1800">
                <a:latin typeface="CMMI10" charset="0"/>
              </a:rPr>
              <a:t>A</a:t>
            </a:r>
            <a:r>
              <a:rPr lang="en-US" sz="1800">
                <a:latin typeface="CMR7" charset="0"/>
              </a:rPr>
              <a:t>A</a:t>
            </a:r>
            <a:r>
              <a:rPr lang="en-US" sz="1800">
                <a:latin typeface="CMR10" charset="0"/>
              </a:rPr>
              <a:t>A</a:t>
            </a:r>
          </a:p>
        </p:txBody>
      </p:sp>
      <p:sp>
        <p:nvSpPr>
          <p:cNvPr id="43011" name="Rectangle 3"/>
          <p:cNvSpPr txBox="1">
            <a:spLocks noChangeArrowheads="1"/>
          </p:cNvSpPr>
          <p:nvPr/>
        </p:nvSpPr>
        <p:spPr bwMode="auto">
          <a:xfrm>
            <a:off x="685800" y="5257800"/>
            <a:ext cx="7772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2800">
                <a:latin typeface="Calibri" charset="0"/>
              </a:rPr>
              <a:t>Convert a 2D image into a set of curves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>
                <a:latin typeface="Calibri" charset="0"/>
              </a:rPr>
              <a:t>Extracts salient features of the scene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>
                <a:latin typeface="Calibri" charset="0"/>
              </a:rPr>
              <a:t>More compact than pixels</a:t>
            </a:r>
          </a:p>
        </p:txBody>
      </p:sp>
      <p:graphicFrame>
        <p:nvGraphicFramePr>
          <p:cNvPr id="43012" name="Object 3"/>
          <p:cNvGraphicFramePr>
            <a:graphicFrameLocks noChangeAspect="1"/>
          </p:cNvGraphicFramePr>
          <p:nvPr/>
        </p:nvGraphicFramePr>
        <p:xfrm>
          <a:off x="1581150" y="1304925"/>
          <a:ext cx="6267450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6468" name="Photo Editor Photo" r:id="rId6" imgW="0" imgH="0" progId="">
                  <p:embed/>
                </p:oleObj>
              </mc:Choice>
              <mc:Fallback>
                <p:oleObj name="Photo Editor Photo" r:id="rId6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304925"/>
                        <a:ext cx="6267450" cy="395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E87F8-74E3-48FE-9DE4-723D765CCEB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486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 idx="429496729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Origin of Edges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4294967295"/>
            <p:custDataLst>
              <p:tags r:id="rId3"/>
            </p:custDataLst>
          </p:nvPr>
        </p:nvSpPr>
        <p:spPr>
          <a:xfrm>
            <a:off x="685800" y="4800600"/>
            <a:ext cx="7772400" cy="13716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Edges are caused by a variety of factors</a:t>
            </a:r>
          </a:p>
        </p:txBody>
      </p:sp>
      <p:sp>
        <p:nvSpPr>
          <p:cNvPr id="45059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588" y="920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>
              <a:latin typeface="Calibri" charset="0"/>
            </a:endParaRPr>
          </a:p>
        </p:txBody>
      </p:sp>
      <p:graphicFrame>
        <p:nvGraphicFramePr>
          <p:cNvPr id="45060" name="Object 7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2667000" y="1447800"/>
          <a:ext cx="2990850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92" name="Photo Editor Photo" r:id="rId12" imgW="0" imgH="0" progId="">
                  <p:embed/>
                </p:oleObj>
              </mc:Choice>
              <mc:Fallback>
                <p:oleObj name="Photo Editor Photo" r:id="rId12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447800"/>
                        <a:ext cx="2990850" cy="285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638800" y="2330450"/>
            <a:ext cx="1865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depth discontinuity</a:t>
            </a:r>
          </a:p>
        </p:txBody>
      </p:sp>
      <p:sp>
        <p:nvSpPr>
          <p:cNvPr id="45062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38800" y="2971800"/>
            <a:ext cx="2520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surface color discontinuity</a:t>
            </a:r>
          </a:p>
        </p:txBody>
      </p:sp>
      <p:sp>
        <p:nvSpPr>
          <p:cNvPr id="45063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638800" y="3625850"/>
            <a:ext cx="2370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illumination discontinuity</a:t>
            </a:r>
          </a:p>
        </p:txBody>
      </p:sp>
      <p:sp>
        <p:nvSpPr>
          <p:cNvPr id="45064" name="Text Box 1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638800" y="1676400"/>
            <a:ext cx="2701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surface normal discontinuity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E87F8-74E3-48FE-9DE4-723D765CCEB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816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Characterizing edges</a:t>
            </a:r>
          </a:p>
        </p:txBody>
      </p:sp>
      <p:sp>
        <p:nvSpPr>
          <p:cNvPr id="47106" name="Rectangle 26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An edge is a place of rapid change in the image intensity function</a:t>
            </a:r>
          </a:p>
        </p:txBody>
      </p:sp>
      <p:pic>
        <p:nvPicPr>
          <p:cNvPr id="47107" name="Picture 10" descr="step_edg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76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Line 21"/>
          <p:cNvSpPr>
            <a:spLocks noChangeShapeType="1"/>
          </p:cNvSpPr>
          <p:nvPr/>
        </p:nvSpPr>
        <p:spPr bwMode="auto">
          <a:xfrm>
            <a:off x="228600" y="4343400"/>
            <a:ext cx="2743200" cy="0"/>
          </a:xfrm>
          <a:prstGeom prst="line">
            <a:avLst/>
          </a:prstGeom>
          <a:noFill/>
          <a:ln w="38100">
            <a:solidFill>
              <a:srgbClr val="FF0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Text Box 22"/>
          <p:cNvSpPr txBox="1">
            <a:spLocks noChangeArrowheads="1"/>
          </p:cNvSpPr>
          <p:nvPr/>
        </p:nvSpPr>
        <p:spPr bwMode="auto">
          <a:xfrm>
            <a:off x="1174750" y="2895600"/>
            <a:ext cx="806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</a:rPr>
              <a:t>image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124200" y="2635250"/>
            <a:ext cx="2851150" cy="2725738"/>
            <a:chOff x="1968" y="1420"/>
            <a:chExt cx="1796" cy="1717"/>
          </a:xfrm>
        </p:grpSpPr>
        <p:sp>
          <p:nvSpPr>
            <p:cNvPr id="47122" name="Rectangle 11"/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47123" name="Freeform 12"/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4" name="Freeform 15"/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25" name="Text Box 24"/>
            <p:cNvSpPr txBox="1">
              <a:spLocks noChangeArrowheads="1"/>
            </p:cNvSpPr>
            <p:nvPr/>
          </p:nvSpPr>
          <p:spPr bwMode="auto">
            <a:xfrm>
              <a:off x="1968" y="1420"/>
              <a:ext cx="17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</a:rPr>
                <a:t>intensity function</a:t>
              </a:r>
              <a:br>
                <a:rPr lang="en-US" sz="1800">
                  <a:latin typeface="Calibri" charset="0"/>
                </a:rPr>
              </a:br>
              <a:r>
                <a:rPr lang="en-US" sz="1800">
                  <a:latin typeface="Calibri" charset="0"/>
                </a:rPr>
                <a:t>(along horizontal scanline)</a:t>
              </a:r>
            </a:p>
          </p:txBody>
        </p: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172200" y="2909888"/>
            <a:ext cx="2743200" cy="2451100"/>
            <a:chOff x="3888" y="1593"/>
            <a:chExt cx="1728" cy="1544"/>
          </a:xfrm>
        </p:grpSpPr>
        <p:sp>
          <p:nvSpPr>
            <p:cNvPr id="47117" name="Rectangle 16"/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  <p:grpSp>
          <p:nvGrpSpPr>
            <p:cNvPr id="47118" name="Group 19"/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47120" name="Freeform 17"/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8 h 630"/>
                  <a:gd name="T6" fmla="*/ 399 w 909"/>
                  <a:gd name="T7" fmla="*/ 405 h 630"/>
                  <a:gd name="T8" fmla="*/ 459 w 909"/>
                  <a:gd name="T9" fmla="*/ 594 h 630"/>
                  <a:gd name="T10" fmla="*/ 528 w 909"/>
                  <a:gd name="T11" fmla="*/ 408 h 630"/>
                  <a:gd name="T12" fmla="*/ 564 w 909"/>
                  <a:gd name="T13" fmla="*/ 90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1" name="Freeform 18"/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8 h 630"/>
                  <a:gd name="T6" fmla="*/ 399 w 909"/>
                  <a:gd name="T7" fmla="*/ 405 h 630"/>
                  <a:gd name="T8" fmla="*/ 459 w 909"/>
                  <a:gd name="T9" fmla="*/ 594 h 630"/>
                  <a:gd name="T10" fmla="*/ 528 w 909"/>
                  <a:gd name="T11" fmla="*/ 408 h 630"/>
                  <a:gd name="T12" fmla="*/ 564 w 909"/>
                  <a:gd name="T13" fmla="*/ 90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119" name="Text Box 25"/>
            <p:cNvSpPr txBox="1">
              <a:spLocks noChangeArrowheads="1"/>
            </p:cNvSpPr>
            <p:nvPr/>
          </p:nvSpPr>
          <p:spPr bwMode="auto">
            <a:xfrm>
              <a:off x="4216" y="1593"/>
              <a:ext cx="10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</a:rPr>
                <a:t>first derivative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6489700" y="3657600"/>
            <a:ext cx="2305050" cy="3200400"/>
            <a:chOff x="4088" y="2064"/>
            <a:chExt cx="1452" cy="2016"/>
          </a:xfrm>
        </p:grpSpPr>
        <p:sp>
          <p:nvSpPr>
            <p:cNvPr id="47114" name="Line 28"/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5" name="Line 29"/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16" name="Text Box 30"/>
            <p:cNvSpPr txBox="1">
              <a:spLocks noChangeArrowheads="1"/>
            </p:cNvSpPr>
            <p:nvPr/>
          </p:nvSpPr>
          <p:spPr bwMode="auto">
            <a:xfrm>
              <a:off x="4088" y="3676"/>
              <a:ext cx="145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800">
                  <a:latin typeface="Calibri" charset="0"/>
                </a:rPr>
                <a:t>edges correspond to</a:t>
              </a:r>
              <a:br>
                <a:rPr lang="en-US" sz="1800">
                  <a:latin typeface="Calibri" charset="0"/>
                </a:rPr>
              </a:br>
              <a:r>
                <a:rPr lang="en-US" sz="1800">
                  <a:latin typeface="Calibri" charset="0"/>
                </a:rPr>
                <a:t>extrema of derivative</a:t>
              </a:r>
            </a:p>
          </p:txBody>
        </p:sp>
      </p:grpSp>
      <p:sp>
        <p:nvSpPr>
          <p:cNvPr id="47113" name="Text Box 31"/>
          <p:cNvSpPr txBox="1">
            <a:spLocks noChangeArrowheads="1"/>
          </p:cNvSpPr>
          <p:nvPr/>
        </p:nvSpPr>
        <p:spPr bwMode="auto">
          <a:xfrm>
            <a:off x="0" y="6583363"/>
            <a:ext cx="1382713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Source: L. Lazebnik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67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9"/>
          <p:cNvSpPr>
            <a:spLocks noChangeArrowheads="1"/>
          </p:cNvSpPr>
          <p:nvPr/>
        </p:nvSpPr>
        <p:spPr bwMode="auto">
          <a:xfrm>
            <a:off x="914400" y="18288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>
                <a:latin typeface="Calibri" charset="0"/>
              </a:rPr>
              <a:t>The gradient points in the direction of most rapid increase in intensity</a:t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/>
            </a:r>
            <a:br>
              <a:rPr lang="en-US">
                <a:latin typeface="Calibri" charset="0"/>
              </a:rPr>
            </a:br>
            <a:r>
              <a:rPr lang="en-US">
                <a:latin typeface="Calibri" charset="0"/>
              </a:rPr>
              <a:t/>
            </a:r>
            <a:br>
              <a:rPr lang="en-US">
                <a:latin typeface="Calibri" charset="0"/>
              </a:rPr>
            </a:br>
            <a:endParaRPr lang="en-US">
              <a:latin typeface="Calibri" charset="0"/>
            </a:endParaRPr>
          </a:p>
        </p:txBody>
      </p:sp>
      <p:grpSp>
        <p:nvGrpSpPr>
          <p:cNvPr id="49154" name="Group 2"/>
          <p:cNvGrpSpPr>
            <a:grpSpLocks/>
          </p:cNvGrpSpPr>
          <p:nvPr/>
        </p:nvGrpSpPr>
        <p:grpSpPr bwMode="auto">
          <a:xfrm>
            <a:off x="5791200" y="2438400"/>
            <a:ext cx="2590800" cy="990600"/>
            <a:chOff x="3840" y="1776"/>
            <a:chExt cx="1632" cy="624"/>
          </a:xfrm>
        </p:grpSpPr>
        <p:grpSp>
          <p:nvGrpSpPr>
            <p:cNvPr id="49176" name="Group 3"/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49178" name="Group 4"/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974853" name="Rectangle 5"/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49181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49179" name="Picture 7" descr="Edittex"/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177" name="Oval 8"/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49155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Image gradient</a:t>
            </a:r>
          </a:p>
        </p:txBody>
      </p:sp>
      <p:sp>
        <p:nvSpPr>
          <p:cNvPr id="49156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685800" y="1219200"/>
            <a:ext cx="8077200" cy="1295400"/>
          </a:xfrm>
        </p:spPr>
        <p:txBody>
          <a:bodyPr/>
          <a:lstStyle/>
          <a:p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sz="2400" i="1">
                <a:latin typeface="Calibri" charset="0"/>
                <a:ea typeface="ＭＳ Ｐゴシック" charset="0"/>
                <a:cs typeface="ＭＳ Ｐゴシック" charset="0"/>
              </a:rPr>
              <a:t>gradient</a:t>
            </a:r>
            <a:r>
              <a:rPr lang="en-US" sz="2400">
                <a:latin typeface="Calibri" charset="0"/>
                <a:ea typeface="ＭＳ Ｐゴシック" charset="0"/>
                <a:cs typeface="ＭＳ Ｐゴシック" charset="0"/>
              </a:rPr>
              <a:t> of an image: </a:t>
            </a:r>
          </a:p>
        </p:txBody>
      </p:sp>
      <p:pic>
        <p:nvPicPr>
          <p:cNvPr id="49157" name="Picture 11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43000"/>
            <a:ext cx="2468563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4860" name="Rectangle 12"/>
          <p:cNvSpPr>
            <a:spLocks noChangeArrowheads="1"/>
          </p:cNvSpPr>
          <p:nvPr/>
        </p:nvSpPr>
        <p:spPr bwMode="auto">
          <a:xfrm>
            <a:off x="762000" y="24384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9159" name="Line 13"/>
          <p:cNvSpPr>
            <a:spLocks noChangeShapeType="1"/>
          </p:cNvSpPr>
          <p:nvPr/>
        </p:nvSpPr>
        <p:spPr bwMode="auto">
          <a:xfrm>
            <a:off x="914400" y="29718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160" name="Oval 14"/>
          <p:cNvSpPr>
            <a:spLocks noChangeArrowheads="1"/>
          </p:cNvSpPr>
          <p:nvPr/>
        </p:nvSpPr>
        <p:spPr bwMode="auto">
          <a:xfrm>
            <a:off x="857250" y="29337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latin typeface="Calibri" charset="0"/>
            </a:endParaRPr>
          </a:p>
        </p:txBody>
      </p:sp>
      <p:pic>
        <p:nvPicPr>
          <p:cNvPr id="49161" name="Picture 15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13013"/>
            <a:ext cx="140811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162" name="Group 16"/>
          <p:cNvGrpSpPr>
            <a:grpSpLocks/>
          </p:cNvGrpSpPr>
          <p:nvPr/>
        </p:nvGrpSpPr>
        <p:grpSpPr bwMode="auto">
          <a:xfrm>
            <a:off x="3497263" y="2438400"/>
            <a:ext cx="1882775" cy="1157288"/>
            <a:chOff x="2395" y="1776"/>
            <a:chExt cx="1186" cy="729"/>
          </a:xfrm>
        </p:grpSpPr>
        <p:pic>
          <p:nvPicPr>
            <p:cNvPr id="49172" name="Picture 17" descr="Edittex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4866" name="Rectangle 18"/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174" name="Line 19"/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5" name="Oval 20"/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Calibri" charset="0"/>
              </a:endParaRPr>
            </a:p>
          </p:txBody>
        </p:sp>
      </p:grpSp>
      <p:grpSp>
        <p:nvGrpSpPr>
          <p:cNvPr id="49163" name="Group 21"/>
          <p:cNvGrpSpPr>
            <a:grpSpLocks/>
          </p:cNvGrpSpPr>
          <p:nvPr/>
        </p:nvGrpSpPr>
        <p:grpSpPr bwMode="auto">
          <a:xfrm>
            <a:off x="6276975" y="2449513"/>
            <a:ext cx="485775" cy="509587"/>
            <a:chOff x="4152" y="1776"/>
            <a:chExt cx="306" cy="321"/>
          </a:xfrm>
        </p:grpSpPr>
        <p:sp>
          <p:nvSpPr>
            <p:cNvPr id="49168" name="Line 22"/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Line 23"/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Freeform 24"/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9171" name="Picture 25" descr="Edittex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229" name="Rectangle 26"/>
          <p:cNvSpPr>
            <a:spLocks noChangeArrowheads="1"/>
          </p:cNvSpPr>
          <p:nvPr/>
        </p:nvSpPr>
        <p:spPr bwMode="auto">
          <a:xfrm>
            <a:off x="533400" y="3962400"/>
            <a:ext cx="80772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>
                <a:latin typeface="Calibri" charset="0"/>
              </a:rPr>
              <a:t>The </a:t>
            </a:r>
            <a:r>
              <a:rPr lang="en-US" i="1">
                <a:latin typeface="Calibri" charset="0"/>
              </a:rPr>
              <a:t>edge strength</a:t>
            </a:r>
            <a:r>
              <a:rPr lang="en-US">
                <a:latin typeface="Calibri" charset="0"/>
              </a:rPr>
              <a:t> is given by the gradient magnitude:</a:t>
            </a:r>
          </a:p>
          <a:p>
            <a:pPr marL="342900" indent="-342900">
              <a:spcBef>
                <a:spcPct val="20000"/>
              </a:spcBef>
            </a:pPr>
            <a:endParaRPr lang="en-US">
              <a:latin typeface="Calibri" charset="0"/>
            </a:endParaRPr>
          </a:p>
          <a:p>
            <a:pPr marL="342900" indent="-342900">
              <a:spcBef>
                <a:spcPct val="20000"/>
              </a:spcBef>
            </a:pPr>
            <a:endParaRPr lang="en-US">
              <a:latin typeface="Calibri" charset="0"/>
            </a:endParaRPr>
          </a:p>
          <a:p>
            <a:pPr marL="342900" indent="-342900">
              <a:spcBef>
                <a:spcPct val="20000"/>
              </a:spcBef>
            </a:pPr>
            <a:endParaRPr lang="en-US">
              <a:latin typeface="Calibri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>
                <a:latin typeface="Calibri" charset="0"/>
              </a:rPr>
              <a:t>The gradient direction is given by: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>
                <a:latin typeface="Calibri" charset="0"/>
              </a:rPr>
              <a:t>how does this relate to the direction of the edge?</a:t>
            </a:r>
            <a:br>
              <a:rPr lang="en-US">
                <a:latin typeface="Calibri" charset="0"/>
              </a:rPr>
            </a:br>
            <a:endParaRPr lang="en-US">
              <a:latin typeface="Calibri" charset="0"/>
            </a:endParaRPr>
          </a:p>
        </p:txBody>
      </p:sp>
      <p:pic>
        <p:nvPicPr>
          <p:cNvPr id="9230" name="Picture 27" descr="Edittex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5672138"/>
            <a:ext cx="27971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28" descr="Edittex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354513"/>
            <a:ext cx="3708400" cy="66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7" name="Text Box 31"/>
          <p:cNvSpPr txBox="1">
            <a:spLocks noChangeArrowheads="1"/>
          </p:cNvSpPr>
          <p:nvPr/>
        </p:nvSpPr>
        <p:spPr bwMode="auto">
          <a:xfrm>
            <a:off x="7685088" y="6477000"/>
            <a:ext cx="1382712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Source: Steve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447800"/>
            <a:ext cx="8382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sz="3200">
                <a:latin typeface="Calibri" charset="0"/>
              </a:rPr>
              <a:t>How can we differentiate a </a:t>
            </a:r>
            <a:r>
              <a:rPr lang="en-US" sz="3200" i="1">
                <a:latin typeface="Calibri" charset="0"/>
              </a:rPr>
              <a:t>digital</a:t>
            </a:r>
            <a:r>
              <a:rPr lang="en-US" sz="3200">
                <a:latin typeface="Calibri" charset="0"/>
              </a:rPr>
              <a:t> image F[x,y]?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 sz="2800">
                <a:latin typeface="Calibri" charset="0"/>
              </a:rPr>
              <a:t>Option 1:  reconstruct a continuous image, </a:t>
            </a:r>
            <a:r>
              <a:rPr lang="en-US" sz="2800" i="1">
                <a:latin typeface="Calibri" charset="0"/>
              </a:rPr>
              <a:t>f,</a:t>
            </a:r>
            <a:r>
              <a:rPr lang="en-US" sz="2800">
                <a:latin typeface="Calibri" charset="0"/>
              </a:rPr>
              <a:t> then compute the derivative</a:t>
            </a:r>
          </a:p>
          <a:p>
            <a:pPr lvl="1" eaLnBrk="1" hangingPunct="1">
              <a:spcBef>
                <a:spcPct val="20000"/>
              </a:spcBef>
              <a:buFont typeface="Arial" charset="0"/>
              <a:buChar char="–"/>
            </a:pPr>
            <a:r>
              <a:rPr lang="en-US" sz="2800">
                <a:latin typeface="Calibri" charset="0"/>
              </a:rPr>
              <a:t>Option 2:  take discrete derivative (finite difference)</a:t>
            </a:r>
          </a:p>
        </p:txBody>
      </p:sp>
      <p:pic>
        <p:nvPicPr>
          <p:cNvPr id="6" name="Picture 4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538" y="3962400"/>
            <a:ext cx="4230687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Group 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438400" y="5241925"/>
          <a:ext cx="1143000" cy="9747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2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371600" y="4556125"/>
            <a:ext cx="6629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spcAft>
                <a:spcPct val="50000"/>
              </a:spcAft>
            </a:pPr>
            <a:r>
              <a:rPr lang="en-US" sz="2000">
                <a:latin typeface="Calibri" charset="0"/>
              </a:rPr>
              <a:t>How would you implement this as a linear filter?</a:t>
            </a:r>
          </a:p>
        </p:txBody>
      </p:sp>
      <p:sp>
        <p:nvSpPr>
          <p:cNvPr id="51222" name="Rectangle 2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Image derivatives</a:t>
            </a:r>
          </a:p>
        </p:txBody>
      </p:sp>
      <p:graphicFrame>
        <p:nvGraphicFramePr>
          <p:cNvPr id="12" name="Group 5"/>
          <p:cNvGraphicFramePr>
            <a:graphicFrameLocks noGrp="1"/>
          </p:cNvGraphicFramePr>
          <p:nvPr>
            <p:custDataLst>
              <p:tags r:id="rId6"/>
            </p:custDataLst>
          </p:nvPr>
        </p:nvGraphicFramePr>
        <p:xfrm>
          <a:off x="5486400" y="5241925"/>
          <a:ext cx="1143000" cy="974726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-1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yriad Roman" pitchFamily="34" charset="0"/>
                        </a:rPr>
                        <a:t>1</a:t>
                      </a: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50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yriad Roman" pitchFamily="34" charset="0"/>
                      </a:endParaRPr>
                    </a:p>
                  </a:txBody>
                  <a:tcPr marL="0" marR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5407025"/>
            <a:ext cx="3921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005013" y="5453063"/>
            <a:ext cx="280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:</a:t>
            </a:r>
          </a:p>
        </p:txBody>
      </p:sp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8" y="5410200"/>
            <a:ext cx="37147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148263" y="5421313"/>
            <a:ext cx="2809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alibri" charset="0"/>
              </a:rPr>
              <a:t>:</a:t>
            </a:r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6303963"/>
            <a:ext cx="428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6323013"/>
            <a:ext cx="4349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7" name="Text Box 31"/>
          <p:cNvSpPr txBox="1">
            <a:spLocks noChangeArrowheads="1"/>
          </p:cNvSpPr>
          <p:nvPr/>
        </p:nvSpPr>
        <p:spPr bwMode="auto">
          <a:xfrm>
            <a:off x="7924800" y="6519863"/>
            <a:ext cx="1176338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Source: S. Seitz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73375" y="5584825"/>
            <a:ext cx="239713" cy="2492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503488" y="5595938"/>
            <a:ext cx="239712" cy="2492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43600" y="5605463"/>
            <a:ext cx="239713" cy="250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32488" y="5943600"/>
            <a:ext cx="261937" cy="217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46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9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7" grpId="0"/>
      <p:bldP spid="16" grpId="0" animBg="1"/>
      <p:bldP spid="18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Image gradient</a:t>
            </a:r>
          </a:p>
        </p:txBody>
      </p:sp>
      <p:pic>
        <p:nvPicPr>
          <p:cNvPr id="5222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5829300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31"/>
          <p:cNvSpPr txBox="1">
            <a:spLocks noChangeArrowheads="1"/>
          </p:cNvSpPr>
          <p:nvPr/>
        </p:nvSpPr>
        <p:spPr bwMode="auto">
          <a:xfrm>
            <a:off x="7685088" y="6477000"/>
            <a:ext cx="1382712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alibri" charset="0"/>
              </a:rPr>
              <a:t>Source: L. Lazebnik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945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Effects of noise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3897313" y="19177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19" name="Photo Editor Photo" r:id="rId6" imgW="5885714" imgH="2219635" progId="">
                  <p:embed/>
                </p:oleObj>
              </mc:Choice>
              <mc:Fallback>
                <p:oleObj name="Photo Editor Photo" r:id="rId6" imgW="5885714" imgH="221963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19177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2673350"/>
            <a:ext cx="6508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75" name="Object 7"/>
          <p:cNvGraphicFramePr>
            <a:graphicFrameLocks noChangeAspect="1"/>
          </p:cNvGraphicFramePr>
          <p:nvPr/>
        </p:nvGraphicFramePr>
        <p:xfrm>
          <a:off x="3886200" y="4216400"/>
          <a:ext cx="503713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20" name="Photo Editor Photo" r:id="rId9" imgW="5915851" imgH="2029108" progId="">
                  <p:embed/>
                </p:oleObj>
              </mc:Choice>
              <mc:Fallback>
                <p:oleObj name="Photo Editor Photo" r:id="rId9" imgW="5915851" imgH="2029108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4216400"/>
                        <a:ext cx="503713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81" name="Picture 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737100"/>
            <a:ext cx="987425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2" name="Rectangle 9"/>
          <p:cNvSpPr>
            <a:spLocks noChangeArrowheads="1"/>
          </p:cNvSpPr>
          <p:nvPr/>
        </p:nvSpPr>
        <p:spPr bwMode="auto">
          <a:xfrm>
            <a:off x="2987675" y="6096000"/>
            <a:ext cx="31845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>
                <a:latin typeface="Calibri" charset="0"/>
              </a:rPr>
              <a:t>Where is the edge?</a:t>
            </a:r>
            <a:endParaRPr lang="en-US" sz="2800" i="1">
              <a:latin typeface="Calibri" charset="0"/>
            </a:endParaRPr>
          </a:p>
        </p:txBody>
      </p:sp>
      <p:sp>
        <p:nvSpPr>
          <p:cNvPr id="53255" name="Text Box 10"/>
          <p:cNvSpPr txBox="1">
            <a:spLocks noChangeArrowheads="1"/>
          </p:cNvSpPr>
          <p:nvPr/>
        </p:nvSpPr>
        <p:spPr bwMode="auto">
          <a:xfrm>
            <a:off x="7315200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latin typeface="Calibri" charset="0"/>
              </a:rPr>
              <a:t>Source: S. Seitz</a:t>
            </a:r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54013" y="1752600"/>
            <a:ext cx="2220912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sp>
        <p:nvSpPr>
          <p:cNvPr id="15" name="Line 21"/>
          <p:cNvSpPr>
            <a:spLocks noChangeShapeType="1"/>
          </p:cNvSpPr>
          <p:nvPr/>
        </p:nvSpPr>
        <p:spPr bwMode="auto">
          <a:xfrm>
            <a:off x="347663" y="2819400"/>
            <a:ext cx="2209800" cy="0"/>
          </a:xfrm>
          <a:prstGeom prst="line">
            <a:avLst/>
          </a:prstGeom>
          <a:noFill/>
          <a:ln w="38100">
            <a:solidFill>
              <a:srgbClr val="FF0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258" name="TextBox 15"/>
          <p:cNvSpPr txBox="1">
            <a:spLocks noChangeArrowheads="1"/>
          </p:cNvSpPr>
          <p:nvPr/>
        </p:nvSpPr>
        <p:spPr bwMode="auto">
          <a:xfrm>
            <a:off x="566738" y="4038600"/>
            <a:ext cx="1868487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</a:rPr>
              <a:t>Noisy input image</a:t>
            </a:r>
          </a:p>
          <a:p>
            <a:pPr algn="ctr" eaLnBrk="1" hangingPunct="1"/>
            <a:endParaRPr lang="en-US" sz="1000">
              <a:latin typeface="Calibri" charset="0"/>
            </a:endParaRPr>
          </a:p>
          <a:p>
            <a:pPr algn="ctr" eaLnBrk="1" hangingPunct="1"/>
            <a:endParaRPr lang="en-US" sz="100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The Convolution Theorem</a:t>
            </a:r>
          </a:p>
        </p:txBody>
      </p:sp>
      <p:sp>
        <p:nvSpPr>
          <p:cNvPr id="48845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914400"/>
            <a:ext cx="7924800" cy="5257800"/>
          </a:xfrm>
        </p:spPr>
        <p:txBody>
          <a:bodyPr/>
          <a:lstStyle/>
          <a:p>
            <a:pPr marL="0" indent="0">
              <a:lnSpc>
                <a:spcPct val="90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ea typeface="+mn-ea"/>
                <a:cs typeface="+mn-cs"/>
              </a:rPr>
              <a:t>The Fourier transform of the convolution of two functions is the product of their Fourier transforms</a:t>
            </a:r>
          </a:p>
          <a:p>
            <a:pPr>
              <a:lnSpc>
                <a:spcPct val="90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dirty="0" smtClean="0">
                <a:ea typeface="+mn-ea"/>
                <a:cs typeface="+mn-cs"/>
              </a:rPr>
              <a:t>The inverse Fourier transform of the product of two Fourier transforms is the convolution of the two inverse Fourier transforms</a:t>
            </a:r>
          </a:p>
          <a:p>
            <a:pPr>
              <a:lnSpc>
                <a:spcPct val="90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lnSpc>
                <a:spcPct val="90000"/>
              </a:lnSpc>
              <a:defRPr/>
            </a:pPr>
            <a:endParaRPr lang="en-US" dirty="0" smtClean="0">
              <a:ea typeface="+mn-ea"/>
              <a:cs typeface="+mn-cs"/>
            </a:endParaRPr>
          </a:p>
          <a:p>
            <a:pPr>
              <a:lnSpc>
                <a:spcPct val="90000"/>
              </a:lnSpc>
              <a:defRPr/>
            </a:pPr>
            <a:r>
              <a:rPr lang="en-US" b="1" dirty="0" smtClean="0">
                <a:ea typeface="+mn-ea"/>
                <a:cs typeface="+mn-cs"/>
              </a:rPr>
              <a:t>Convolution</a:t>
            </a:r>
            <a:r>
              <a:rPr lang="en-US" dirty="0" smtClean="0">
                <a:ea typeface="+mn-ea"/>
                <a:cs typeface="+mn-cs"/>
              </a:rPr>
              <a:t> in spatial domain is equivalent to </a:t>
            </a:r>
            <a:r>
              <a:rPr lang="en-US" b="1" dirty="0" smtClean="0">
                <a:ea typeface="+mn-ea"/>
                <a:cs typeface="+mn-cs"/>
              </a:rPr>
              <a:t>multiplication</a:t>
            </a:r>
            <a:r>
              <a:rPr lang="en-US" dirty="0" smtClean="0">
                <a:ea typeface="+mn-ea"/>
                <a:cs typeface="+mn-cs"/>
              </a:rPr>
              <a:t> in frequency domain</a:t>
            </a:r>
            <a:r>
              <a:rPr lang="en-US" dirty="0" smtClean="0">
                <a:ea typeface="+mn-ea"/>
                <a:cs typeface="+mn-cs"/>
              </a:rPr>
              <a:t>!</a:t>
            </a:r>
          </a:p>
          <a:p>
            <a:pPr>
              <a:lnSpc>
                <a:spcPct val="90000"/>
              </a:lnSpc>
              <a:defRPr/>
            </a:pPr>
            <a:r>
              <a:rPr lang="en-US" b="1" dirty="0" smtClean="0"/>
              <a:t>What’s the computational advantage of this?</a:t>
            </a:r>
            <a:endParaRPr lang="en-US" b="1" dirty="0" smtClean="0"/>
          </a:p>
        </p:txBody>
      </p:sp>
      <p:graphicFrame>
        <p:nvGraphicFramePr>
          <p:cNvPr id="35843" name="Object 4"/>
          <p:cNvGraphicFramePr>
            <a:graphicFrameLocks noChangeAspect="1"/>
          </p:cNvGraphicFramePr>
          <p:nvPr/>
        </p:nvGraphicFramePr>
        <p:xfrm>
          <a:off x="2341563" y="2362200"/>
          <a:ext cx="4003675" cy="61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5" name="Equation" r:id="rId3" imgW="1231366" imgH="203112" progId="Equation.3">
                  <p:embed/>
                </p:oleObj>
              </mc:Choice>
              <mc:Fallback>
                <p:oleObj name="Equation" r:id="rId3" imgW="123136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2362200"/>
                        <a:ext cx="4003675" cy="615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8453" name="Object 5"/>
          <p:cNvGraphicFramePr>
            <a:graphicFrameLocks noChangeAspect="1"/>
          </p:cNvGraphicFramePr>
          <p:nvPr/>
        </p:nvGraphicFramePr>
        <p:xfrm>
          <a:off x="1785938" y="4384675"/>
          <a:ext cx="51149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86" name="Equation" r:id="rId5" imgW="1511300" imgH="228600" progId="Equation.3">
                  <p:embed/>
                </p:oleObj>
              </mc:Choice>
              <mc:Fallback>
                <p:oleObj name="Equation" r:id="rId5" imgW="1511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38" y="4384675"/>
                        <a:ext cx="511492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15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451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Solution: smooth first</a:t>
            </a:r>
          </a:p>
        </p:txBody>
      </p:sp>
      <p:pic>
        <p:nvPicPr>
          <p:cNvPr id="5529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638" y="990600"/>
            <a:ext cx="5313362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17"/>
          <p:cNvSpPr txBox="1">
            <a:spLocks noChangeArrowheads="1"/>
          </p:cNvSpPr>
          <p:nvPr/>
        </p:nvSpPr>
        <p:spPr bwMode="auto">
          <a:xfrm>
            <a:off x="1638300" y="1517650"/>
            <a:ext cx="249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Times New Roman" charset="0"/>
              </a:rPr>
              <a:t>f</a:t>
            </a:r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1638300" y="2392363"/>
            <a:ext cx="5600700" cy="1120775"/>
            <a:chOff x="1032" y="1507"/>
            <a:chExt cx="3528" cy="706"/>
          </a:xfrm>
        </p:grpSpPr>
        <p:pic>
          <p:nvPicPr>
            <p:cNvPr id="55311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1507"/>
              <a:ext cx="3347" cy="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2" name="Text Box 18"/>
            <p:cNvSpPr txBox="1">
              <a:spLocks noChangeArrowheads="1"/>
            </p:cNvSpPr>
            <p:nvPr/>
          </p:nvSpPr>
          <p:spPr bwMode="auto">
            <a:xfrm>
              <a:off x="1032" y="1684"/>
              <a:ext cx="18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Times New Roman" charset="0"/>
                </a:rPr>
                <a:t>h</a:t>
              </a:r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1219200" y="3530600"/>
            <a:ext cx="6019800" cy="1104900"/>
            <a:chOff x="768" y="2224"/>
            <a:chExt cx="3792" cy="696"/>
          </a:xfrm>
        </p:grpSpPr>
        <p:pic>
          <p:nvPicPr>
            <p:cNvPr id="55309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" y="2224"/>
              <a:ext cx="3347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310" name="Text Box 19"/>
            <p:cNvSpPr txBox="1">
              <a:spLocks noChangeArrowheads="1"/>
            </p:cNvSpPr>
            <p:nvPr/>
          </p:nvSpPr>
          <p:spPr bwMode="auto">
            <a:xfrm>
              <a:off x="768" y="2346"/>
              <a:ext cx="37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1">
                  <a:latin typeface="Times New Roman" charset="0"/>
                </a:rPr>
                <a:t>f * h</a:t>
              </a:r>
            </a:p>
          </p:txBody>
        </p:sp>
      </p:grpSp>
      <p:sp>
        <p:nvSpPr>
          <p:cNvPr id="55302" name="Text Box 26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latin typeface="Calibri" charset="0"/>
              </a:rPr>
              <a:t>Source: S. Seitz</a:t>
            </a:r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33400" y="4635500"/>
            <a:ext cx="6705600" cy="1155700"/>
            <a:chOff x="533400" y="4635500"/>
            <a:chExt cx="6705601" cy="1155700"/>
          </a:xfrm>
        </p:grpSpPr>
        <p:pic>
          <p:nvPicPr>
            <p:cNvPr id="55307" name="Picture 1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5638" y="4635500"/>
              <a:ext cx="5313363" cy="115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308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4800600"/>
              <a:ext cx="1295400" cy="65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273175" y="6019800"/>
            <a:ext cx="7772400" cy="660400"/>
            <a:chOff x="1273628" y="6019800"/>
            <a:chExt cx="7772400" cy="659750"/>
          </a:xfrm>
        </p:grpSpPr>
        <p:sp>
          <p:nvSpPr>
            <p:cNvPr id="55305" name="Rectangle 2"/>
            <p:cNvSpPr>
              <a:spLocks noChangeArrowheads="1"/>
            </p:cNvSpPr>
            <p:nvPr/>
          </p:nvSpPr>
          <p:spPr bwMode="auto">
            <a:xfrm>
              <a:off x="1273628" y="6063342"/>
              <a:ext cx="777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342900" indent="-342900">
                <a:spcBef>
                  <a:spcPct val="20000"/>
                </a:spcBef>
              </a:pPr>
              <a:r>
                <a:rPr lang="en-US" sz="2800">
                  <a:latin typeface="Calibri" charset="0"/>
                </a:rPr>
                <a:t>To find edges, look for peaks in</a:t>
              </a:r>
              <a:endParaRPr lang="en-US" sz="2800" i="1">
                <a:latin typeface="Calibri" charset="0"/>
              </a:endParaRPr>
            </a:p>
          </p:txBody>
        </p:sp>
        <p:pic>
          <p:nvPicPr>
            <p:cNvPr id="55306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6019800"/>
              <a:ext cx="1295400" cy="659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4F23D7-49CE-4D89-87F3-EF9E69CAAC6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346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A useful identity:</a:t>
            </a:r>
          </a:p>
          <a:p>
            <a:pPr>
              <a:buFontTx/>
              <a:buChar char="•"/>
            </a:pPr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This saves us one operation:</a:t>
            </a:r>
            <a:endParaRPr lang="en-US" i="1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 simpler solution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787525" y="2743200"/>
            <a:ext cx="5680075" cy="3810000"/>
            <a:chOff x="1025" y="1317"/>
            <a:chExt cx="4169" cy="2907"/>
          </a:xfrm>
        </p:grpSpPr>
        <p:graphicFrame>
          <p:nvGraphicFramePr>
            <p:cNvPr id="57354" name="Object 8"/>
            <p:cNvGraphicFramePr>
              <a:graphicFrameLocks noChangeAspect="1"/>
            </p:cNvGraphicFramePr>
            <p:nvPr/>
          </p:nvGraphicFramePr>
          <p:xfrm>
            <a:off x="1595" y="1317"/>
            <a:ext cx="3599" cy="29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9540" name="Photo Editor Photo" r:id="rId4" imgW="0" imgH="0" progId="">
                    <p:embed/>
                  </p:oleObj>
                </mc:Choice>
                <mc:Fallback>
                  <p:oleObj name="Photo Editor Photo" r:id="rId4" imgW="0" imgH="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95" y="1317"/>
                          <a:ext cx="3599" cy="29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7355" name="Text Box 10"/>
            <p:cNvSpPr txBox="1">
              <a:spLocks noChangeArrowheads="1"/>
            </p:cNvSpPr>
            <p:nvPr/>
          </p:nvSpPr>
          <p:spPr bwMode="auto">
            <a:xfrm>
              <a:off x="1025" y="1666"/>
              <a:ext cx="198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i="1">
                  <a:latin typeface="Times New Roman" charset="0"/>
                </a:rPr>
                <a:t>f</a:t>
              </a:r>
            </a:p>
          </p:txBody>
        </p:sp>
      </p:grpSp>
      <p:sp>
        <p:nvSpPr>
          <p:cNvPr id="57348" name="Text Box 12"/>
          <p:cNvSpPr txBox="1">
            <a:spLocks noChangeArrowheads="1"/>
          </p:cNvSpPr>
          <p:nvPr/>
        </p:nvSpPr>
        <p:spPr bwMode="auto">
          <a:xfrm>
            <a:off x="7610475" y="6477000"/>
            <a:ext cx="1457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latin typeface="Calibri" charset="0"/>
              </a:rPr>
              <a:t>Source: S. Seitz</a:t>
            </a:r>
          </a:p>
        </p:txBody>
      </p:sp>
      <p:pic>
        <p:nvPicPr>
          <p:cNvPr id="5734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1155700"/>
            <a:ext cx="21732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267200"/>
            <a:ext cx="6286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410200"/>
            <a:ext cx="1219200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990600" y="4114800"/>
            <a:ext cx="7239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49313" y="5300663"/>
            <a:ext cx="72390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597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2D edge detection filters</a:t>
            </a:r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066800" y="1981200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67" name="Photo Editor Photo" r:id="rId11" imgW="0" imgH="0" progId="">
                  <p:embed/>
                </p:oleObj>
              </mc:Choice>
              <mc:Fallback>
                <p:oleObj name="Photo Editor Photo" r:id="rId11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981200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Object 3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876800" y="2667000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68" name="Photo Editor Photo" r:id="rId13" imgW="0" imgH="0" progId="">
                  <p:embed/>
                </p:oleObj>
              </mc:Choice>
              <mc:Fallback>
                <p:oleObj name="Photo Editor Photo" r:id="rId13" imgW="0" imgH="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667000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396" name="Picture 13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4506913"/>
            <a:ext cx="2747962" cy="59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 Box 2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822450" y="4129088"/>
            <a:ext cx="10271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</a:rPr>
              <a:t>Gaussian</a:t>
            </a:r>
          </a:p>
        </p:txBody>
      </p:sp>
      <p:sp>
        <p:nvSpPr>
          <p:cNvPr id="59398" name="Text Box 25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060950" y="3922713"/>
            <a:ext cx="2546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Calibri" charset="0"/>
              </a:rPr>
              <a:t>derivative of Gaussian (</a:t>
            </a:r>
            <a:r>
              <a:rPr lang="en-US" sz="1800" i="1">
                <a:latin typeface="Times New Roman" charset="0"/>
                <a:cs typeface="Times New Roman" charset="0"/>
              </a:rPr>
              <a:t>x</a:t>
            </a:r>
            <a:r>
              <a:rPr lang="en-US" sz="1800">
                <a:latin typeface="Calibri" charset="0"/>
              </a:rPr>
              <a:t>)</a:t>
            </a:r>
          </a:p>
        </p:txBody>
      </p:sp>
      <p:pic>
        <p:nvPicPr>
          <p:cNvPr id="59399" name="Picture 26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38" y="4357688"/>
            <a:ext cx="1187450" cy="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24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Derivative of Gaussian filter</a:t>
            </a:r>
          </a:p>
        </p:txBody>
      </p:sp>
      <p:pic>
        <p:nvPicPr>
          <p:cNvPr id="6144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114800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06475"/>
            <a:ext cx="342900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90600"/>
            <a:ext cx="3363913" cy="275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6" name="Text Box 8"/>
          <p:cNvSpPr txBox="1">
            <a:spLocks noChangeArrowheads="1"/>
          </p:cNvSpPr>
          <p:nvPr/>
        </p:nvSpPr>
        <p:spPr bwMode="auto">
          <a:xfrm>
            <a:off x="2117725" y="3544888"/>
            <a:ext cx="1592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</a:rPr>
              <a:t>x</a:t>
            </a:r>
            <a:r>
              <a:rPr lang="en-US" sz="1800">
                <a:latin typeface="Calibri" charset="0"/>
              </a:rPr>
              <a:t>-direction</a:t>
            </a:r>
          </a:p>
        </p:txBody>
      </p:sp>
      <p:sp>
        <p:nvSpPr>
          <p:cNvPr id="61447" name="Text Box 9"/>
          <p:cNvSpPr txBox="1">
            <a:spLocks noChangeArrowheads="1"/>
          </p:cNvSpPr>
          <p:nvPr/>
        </p:nvSpPr>
        <p:spPr bwMode="auto">
          <a:xfrm>
            <a:off x="5570538" y="3505200"/>
            <a:ext cx="15922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1">
                <a:latin typeface="Calibri" charset="0"/>
              </a:rPr>
              <a:t>y</a:t>
            </a:r>
            <a:r>
              <a:rPr lang="en-US" sz="1800">
                <a:latin typeface="Calibri" charset="0"/>
              </a:rPr>
              <a:t>-direction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0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Sobel operator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4294967295"/>
            <p:custDataLst>
              <p:tags r:id="rId2"/>
            </p:custDataLst>
          </p:nvPr>
        </p:nvSpPr>
        <p:spPr>
          <a:xfrm>
            <a:off x="381000" y="1371600"/>
            <a:ext cx="8534400" cy="1371600"/>
          </a:xfrm>
        </p:spPr>
        <p:txBody>
          <a:bodyPr/>
          <a:lstStyle/>
          <a:p>
            <a:r>
              <a:rPr lang="en-US" sz="3100">
                <a:latin typeface="Calibri" charset="0"/>
                <a:ea typeface="ＭＳ Ｐゴシック" charset="0"/>
                <a:cs typeface="ＭＳ Ｐゴシック" charset="0"/>
              </a:rPr>
              <a:t>Common approximation of derivative of Gaussian</a:t>
            </a:r>
          </a:p>
        </p:txBody>
      </p:sp>
      <p:graphicFrame>
        <p:nvGraphicFramePr>
          <p:cNvPr id="434180" name="Group 4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705100" y="2730500"/>
          <a:ext cx="1143000" cy="105106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06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45679" marB="456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1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marT="45679" marB="456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1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45679" marB="456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434198" name="Group 22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5105400" y="2730500"/>
          <a:ext cx="1143000" cy="1051060"/>
        </p:xfrm>
        <a:graphic>
          <a:graphicData uri="http://schemas.openxmlformats.org/drawingml/2006/table">
            <a:tbl>
              <a:tblPr/>
              <a:tblGrid>
                <a:gridCol w="381000"/>
                <a:gridCol w="381000"/>
                <a:gridCol w="381000"/>
              </a:tblGrid>
              <a:tr h="3806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45679" marB="456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1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45679" marB="456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51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45679" marB="4567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-2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marL="0" marR="0" marT="45679" marB="4567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3527" name="Picture 42" descr="Edittex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017838"/>
            <a:ext cx="1905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528" name="Picture 43" descr="Edittex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3022600"/>
            <a:ext cx="1905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530" name="Picture 47" descr="Edittex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213" y="3976688"/>
            <a:ext cx="300037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531" name="Picture 48" descr="Edittex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50" y="3956050"/>
            <a:ext cx="28416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E87F8-74E3-48FE-9DE4-723D765CCEB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8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Sobel operator: example</a:t>
            </a:r>
          </a:p>
        </p:txBody>
      </p:sp>
      <p:sp>
        <p:nvSpPr>
          <p:cNvPr id="65541" name="Text Box 26"/>
          <p:cNvSpPr txBox="1">
            <a:spLocks noChangeArrowheads="1"/>
          </p:cNvSpPr>
          <p:nvPr/>
        </p:nvSpPr>
        <p:spPr bwMode="auto">
          <a:xfrm>
            <a:off x="7566025" y="6477000"/>
            <a:ext cx="1501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latin typeface="Calibri" charset="0"/>
              </a:rPr>
              <a:t>Source: Wikipedia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19400"/>
            <a:ext cx="5181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1676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200" y="1295400"/>
            <a:ext cx="1676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1295400"/>
            <a:ext cx="1676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95400"/>
            <a:ext cx="16764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62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0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Example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5791200"/>
            <a:ext cx="7772400" cy="609600"/>
          </a:xfrm>
        </p:spPr>
        <p:txBody>
          <a:bodyPr/>
          <a:lstStyle/>
          <a:p>
            <a:pPr algn="ctr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original image (Lena)</a:t>
            </a:r>
          </a:p>
        </p:txBody>
      </p:sp>
      <p:pic>
        <p:nvPicPr>
          <p:cNvPr id="66563" name="Picture 4" descr="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137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Finding edges</a:t>
            </a:r>
          </a:p>
        </p:txBody>
      </p:sp>
      <p:pic>
        <p:nvPicPr>
          <p:cNvPr id="68610" name="Picture 3" descr="canny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800">
                <a:latin typeface="Calibri" charset="0"/>
              </a:rPr>
              <a:t>gradient magnitude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711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3" descr="canny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52538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8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2800">
                <a:latin typeface="Calibri" charset="0"/>
              </a:rPr>
              <a:t>thresholding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Finding edges</a:t>
            </a: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91400" y="1219200"/>
            <a:ext cx="1323975" cy="13382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943600" y="2438400"/>
            <a:ext cx="228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72200" y="2557463"/>
            <a:ext cx="2525713" cy="10953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43600" y="1219200"/>
            <a:ext cx="1447800" cy="12192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7086600" y="2667000"/>
            <a:ext cx="2009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Multiple detections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95700" y="1435100"/>
            <a:ext cx="584200" cy="812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159000" y="2044700"/>
            <a:ext cx="1524000" cy="6223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12800" y="2755900"/>
            <a:ext cx="13811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useful edges </a:t>
            </a:r>
          </a:p>
          <a:p>
            <a:pPr eaLnBrk="1" hangingPunct="1"/>
            <a:r>
              <a:rPr lang="en-US" sz="1800">
                <a:latin typeface="Calibri" charset="0"/>
              </a:rPr>
              <a:t>disappeared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38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10" grpId="0" animBg="1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What makes a good edge detector?</a:t>
            </a:r>
          </a:p>
        </p:txBody>
      </p:sp>
      <p:sp>
        <p:nvSpPr>
          <p:cNvPr id="7270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45500" cy="4525963"/>
          </a:xfrm>
        </p:spPr>
        <p:txBody>
          <a:bodyPr/>
          <a:lstStyle/>
          <a:p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Goals for edge detection</a:t>
            </a:r>
          </a:p>
          <a:p>
            <a:pPr lvl="1"/>
            <a:r>
              <a:rPr lang="en-US" sz="2600">
                <a:latin typeface="Calibri" charset="0"/>
                <a:ea typeface="ＭＳ Ｐゴシック" charset="0"/>
              </a:rPr>
              <a:t>Minimize rate of multiple detection (2 pixels classified as edges that correspond to same image edge)</a:t>
            </a:r>
          </a:p>
          <a:p>
            <a:pPr lvl="1"/>
            <a:r>
              <a:rPr lang="en-US" sz="2600">
                <a:latin typeface="Calibri" charset="0"/>
                <a:ea typeface="ＭＳ Ｐゴシック" charset="0"/>
              </a:rPr>
              <a:t>Minimize probability of false detection</a:t>
            </a:r>
          </a:p>
          <a:p>
            <a:pPr lvl="1"/>
            <a:r>
              <a:rPr lang="en-US" sz="2600">
                <a:latin typeface="Calibri" charset="0"/>
                <a:ea typeface="ＭＳ Ｐゴシック" charset="0"/>
              </a:rPr>
              <a:t>Minimize distance between reported edge and true edge location</a:t>
            </a:r>
          </a:p>
          <a:p>
            <a:r>
              <a:rPr lang="en-US" sz="3000">
                <a:latin typeface="Calibri" charset="0"/>
                <a:ea typeface="ＭＳ Ｐゴシック" charset="0"/>
                <a:cs typeface="ＭＳ Ｐゴシック" charset="0"/>
              </a:rPr>
              <a:t>Canny (1986) studied these criteria</a:t>
            </a:r>
          </a:p>
          <a:p>
            <a:pPr lvl="1"/>
            <a:r>
              <a:rPr lang="en-US" sz="2600">
                <a:latin typeface="Calibri" charset="0"/>
                <a:ea typeface="ＭＳ Ｐゴシック" charset="0"/>
              </a:rPr>
              <a:t>Showed that derivative of Gaussian is optimal (in 1D)</a:t>
            </a:r>
          </a:p>
          <a:p>
            <a:pPr lvl="1"/>
            <a:r>
              <a:rPr lang="en-US" sz="2600">
                <a:latin typeface="Calibri" charset="0"/>
                <a:ea typeface="ＭＳ Ｐゴシック" charset="0"/>
              </a:rPr>
              <a:t>Developed heuristics for satisfying criteria in 2D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11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Properties of Fourier Transforms</a:t>
            </a:r>
          </a:p>
        </p:txBody>
      </p:sp>
      <p:sp>
        <p:nvSpPr>
          <p:cNvPr id="36866" name="Content Placeholder 5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5135563"/>
          </a:xfrm>
        </p:spPr>
        <p:txBody>
          <a:bodyPr/>
          <a:lstStyle/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Linearity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Fourier transform of a real signal is symmetric about the origin</a:t>
            </a:r>
          </a:p>
          <a:p>
            <a:endParaRPr lang="en-US">
              <a:latin typeface="Calibri" charset="0"/>
            </a:endParaRPr>
          </a:p>
          <a:p>
            <a:r>
              <a:rPr lang="en-US">
                <a:latin typeface="Calibri" charset="0"/>
              </a:rPr>
              <a:t>The energy of the signal is the same as the energy of its Fourier transform</a:t>
            </a:r>
          </a:p>
          <a:p>
            <a:endParaRPr lang="en-US">
              <a:latin typeface="Calibri" charset="0"/>
            </a:endParaRPr>
          </a:p>
          <a:p>
            <a:endParaRPr lang="en-US">
              <a:latin typeface="Calibri" charset="0"/>
            </a:endParaRPr>
          </a:p>
        </p:txBody>
      </p:sp>
      <p:pic>
        <p:nvPicPr>
          <p:cNvPr id="36867" name="Picture 2" descr="\begin{displaymath}{\cal F}[a x(t)+b y(t)]=a{\cal F}[x(t)]+b{\cal F}[y(t)] \end{displaymath}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8"/>
          <a:stretch>
            <a:fillRect/>
          </a:stretch>
        </p:blipFill>
        <p:spPr bwMode="auto">
          <a:xfrm>
            <a:off x="2667000" y="1600200"/>
            <a:ext cx="57896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9"/>
          <p:cNvSpPr txBox="1">
            <a:spLocks noChangeArrowheads="1"/>
          </p:cNvSpPr>
          <p:nvPr/>
        </p:nvSpPr>
        <p:spPr bwMode="auto">
          <a:xfrm>
            <a:off x="6573838" y="6488113"/>
            <a:ext cx="2570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See </a:t>
            </a:r>
            <a:r>
              <a:rPr lang="en-US" sz="1800" dirty="0" err="1"/>
              <a:t>Szeliski</a:t>
            </a:r>
            <a:r>
              <a:rPr lang="en-US" sz="1800" dirty="0"/>
              <a:t> Book (3.4)</a:t>
            </a:r>
          </a:p>
        </p:txBody>
      </p:sp>
    </p:spTree>
    <p:extLst>
      <p:ext uri="{BB962C8B-B14F-4D97-AF65-F5344CB8AC3E}">
        <p14:creationId xmlns:p14="http://schemas.microsoft.com/office/powerpoint/2010/main" val="1709112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533400" y="5916613"/>
            <a:ext cx="8102600" cy="989012"/>
          </a:xfrm>
        </p:spPr>
        <p:txBody>
          <a:bodyPr/>
          <a:lstStyle/>
          <a:p>
            <a:r>
              <a:rPr lang="en-US" altLang="ja-JP" sz="2600">
                <a:latin typeface="Calibri" charset="0"/>
                <a:ea typeface="MS PGothic" charset="0"/>
                <a:cs typeface="MS PGothic" charset="0"/>
              </a:rPr>
              <a:t>Check if pixel is local maximum along gradient direction</a:t>
            </a:r>
          </a:p>
          <a:p>
            <a:pPr lvl="1"/>
            <a:r>
              <a:rPr lang="en-US" altLang="ja-JP" sz="2200">
                <a:latin typeface="Calibri" charset="0"/>
                <a:ea typeface="MS PGothic" charset="0"/>
                <a:cs typeface="MS PGothic" charset="0"/>
              </a:rPr>
              <a:t>requires </a:t>
            </a:r>
            <a:r>
              <a:rPr lang="en-US" altLang="ja-JP" sz="2200" i="1">
                <a:latin typeface="Calibri" charset="0"/>
                <a:ea typeface="MS PGothic" charset="0"/>
                <a:cs typeface="MS PGothic" charset="0"/>
              </a:rPr>
              <a:t>interpolating</a:t>
            </a:r>
            <a:r>
              <a:rPr lang="en-US" altLang="ja-JP" sz="2200">
                <a:latin typeface="Calibri" charset="0"/>
                <a:ea typeface="MS PGothic" charset="0"/>
                <a:cs typeface="MS PGothic" charset="0"/>
              </a:rPr>
              <a:t> pixels p and r</a:t>
            </a:r>
          </a:p>
        </p:txBody>
      </p:sp>
      <p:pic>
        <p:nvPicPr>
          <p:cNvPr id="73730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1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Non-maximum suppression</a:t>
            </a:r>
          </a:p>
        </p:txBody>
      </p:sp>
      <p:sp>
        <p:nvSpPr>
          <p:cNvPr id="7" name="Oval 6"/>
          <p:cNvSpPr/>
          <p:nvPr/>
        </p:nvSpPr>
        <p:spPr>
          <a:xfrm>
            <a:off x="2144713" y="3516313"/>
            <a:ext cx="195262" cy="19526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3734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4897438"/>
            <a:ext cx="4006850" cy="87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635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2" descr="canny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252538"/>
            <a:ext cx="438785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8" name="Rectangle 4"/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80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thinning</a:t>
            </a:r>
          </a:p>
          <a:p>
            <a:pPr marL="342900" indent="-342900" algn="ctr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Calibri" charset="0"/>
                <a:ea typeface="ＭＳ Ｐゴシック" charset="0"/>
                <a:cs typeface="ＭＳ Ｐゴシック" charset="0"/>
              </a:rPr>
              <a:t>(non-maximum suppression)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dirty="0">
                <a:solidFill>
                  <a:srgbClr val="0000FF"/>
                </a:solidFill>
                <a:latin typeface="Calibri"/>
                <a:ea typeface="ＭＳ Ｐゴシック" charset="0"/>
                <a:cs typeface="ＭＳ Ｐゴシック" charset="0"/>
              </a:rPr>
              <a:t>Finding edges</a:t>
            </a:r>
          </a:p>
        </p:txBody>
      </p:sp>
      <p:sp>
        <p:nvSpPr>
          <p:cNvPr id="2" name="Oval 1"/>
          <p:cNvSpPr/>
          <p:nvPr/>
        </p:nvSpPr>
        <p:spPr>
          <a:xfrm>
            <a:off x="3430593" y="1474524"/>
            <a:ext cx="1270050" cy="700764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455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Canny Thresholding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60500"/>
            <a:ext cx="84709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Low thresholds create more edges, but at the cost of more spurious edge pixels</a:t>
            </a:r>
          </a:p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Canny proposes a two-level threshold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Calibri" charset="0"/>
                <a:ea typeface="ＭＳ Ｐゴシック" charset="0"/>
              </a:rPr>
              <a:t>Edge pixel’s gradient </a:t>
            </a:r>
            <a:r>
              <a:rPr lang="en-US" dirty="0">
                <a:latin typeface="Calibri" charset="0"/>
                <a:ea typeface="ＭＳ Ｐゴシック" charset="0"/>
              </a:rPr>
              <a:t>magnitude must be above low threshold, and connected to </a:t>
            </a:r>
            <a:r>
              <a:rPr lang="en-US" dirty="0" smtClean="0">
                <a:latin typeface="Calibri" charset="0"/>
                <a:ea typeface="ＭＳ Ｐゴシック" charset="0"/>
              </a:rPr>
              <a:t>an edge pixel</a:t>
            </a:r>
            <a:endParaRPr lang="en-US" dirty="0">
              <a:latin typeface="Calibri" charset="0"/>
              <a:ea typeface="ＭＳ Ｐゴシック" charset="0"/>
            </a:endParaRPr>
          </a:p>
          <a:p>
            <a:pPr lvl="1"/>
            <a:r>
              <a:rPr lang="en-US" dirty="0">
                <a:latin typeface="Calibri" charset="0"/>
                <a:ea typeface="ＭＳ Ｐゴシック" charset="0"/>
              </a:rPr>
              <a:t>Start by keeping (classifying as edges) all candidates above high threshold</a:t>
            </a:r>
          </a:p>
          <a:p>
            <a:pPr lvl="1"/>
            <a:r>
              <a:rPr lang="en-US" u="sng" dirty="0" smtClean="0">
                <a:latin typeface="Calibri" charset="0"/>
                <a:ea typeface="ＭＳ Ｐゴシック" charset="0"/>
              </a:rPr>
              <a:t>Recursively,</a:t>
            </a:r>
            <a:r>
              <a:rPr lang="en-US" dirty="0" smtClean="0">
                <a:latin typeface="Calibri" charset="0"/>
                <a:ea typeface="ＭＳ Ｐゴシック" charset="0"/>
              </a:rPr>
              <a:t> </a:t>
            </a:r>
            <a:r>
              <a:rPr lang="en-US" dirty="0">
                <a:latin typeface="Calibri" charset="0"/>
                <a:ea typeface="ＭＳ Ｐゴシック" charset="0"/>
              </a:rPr>
              <a:t>if pixel above low threshold and adjacent to an </a:t>
            </a:r>
            <a:r>
              <a:rPr lang="en-US">
                <a:latin typeface="Calibri" charset="0"/>
                <a:ea typeface="ＭＳ Ｐゴシック" charset="0"/>
              </a:rPr>
              <a:t>edge </a:t>
            </a:r>
            <a:r>
              <a:rPr lang="en-US" smtClean="0">
                <a:latin typeface="Calibri" charset="0"/>
                <a:ea typeface="ＭＳ Ｐゴシック" charset="0"/>
              </a:rPr>
              <a:t>pixel </a:t>
            </a:r>
            <a:r>
              <a:rPr lang="en-US" dirty="0">
                <a:latin typeface="Calibri" charset="0"/>
                <a:ea typeface="ＭＳ Ｐゴシック" charset="0"/>
              </a:rPr>
              <a:t>keep </a:t>
            </a:r>
            <a:r>
              <a:rPr lang="en-US" dirty="0" smtClean="0">
                <a:latin typeface="Calibri" charset="0"/>
                <a:ea typeface="ＭＳ Ｐゴシック" charset="0"/>
              </a:rPr>
              <a:t>it</a:t>
            </a:r>
            <a:endParaRPr lang="en-US" dirty="0">
              <a:latin typeface="Calibri" charset="0"/>
              <a:ea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344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Summary: Canny edge detector</a:t>
            </a:r>
          </a:p>
        </p:txBody>
      </p:sp>
      <p:sp>
        <p:nvSpPr>
          <p:cNvPr id="1102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866900"/>
            <a:ext cx="7010400" cy="452596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Filter image with derivative of Gaussian </a:t>
            </a: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Find magnitude and orientation of </a:t>
            </a:r>
            <a:r>
              <a:rPr lang="en-US" sz="2800" dirty="0" smtClean="0">
                <a:latin typeface="Calibri" charset="0"/>
                <a:ea typeface="ＭＳ Ｐゴシック" charset="0"/>
                <a:cs typeface="ＭＳ Ｐゴシック" charset="0"/>
              </a:rPr>
              <a:t>gradient</a:t>
            </a:r>
            <a:endParaRPr lang="en-US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Non-maximum </a:t>
            </a:r>
            <a:r>
              <a:rPr lang="en-US" sz="2800" dirty="0" smtClean="0">
                <a:latin typeface="Calibri" charset="0"/>
                <a:ea typeface="ＭＳ Ｐゴシック" charset="0"/>
                <a:cs typeface="ＭＳ Ｐゴシック" charset="0"/>
              </a:rPr>
              <a:t>suppression</a:t>
            </a:r>
            <a:endParaRPr lang="en-US" sz="28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marL="533400" indent="-533400">
              <a:lnSpc>
                <a:spcPct val="90000"/>
              </a:lnSpc>
              <a:buFontTx/>
              <a:buAutoNum type="arabicPeriod"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Linking and </a:t>
            </a:r>
            <a:r>
              <a:rPr lang="en-US" sz="2800" dirty="0" err="1">
                <a:latin typeface="Calibri" charset="0"/>
                <a:ea typeface="ＭＳ Ｐゴシック" charset="0"/>
                <a:cs typeface="ＭＳ Ｐゴシック" charset="0"/>
              </a:rPr>
              <a:t>thresholding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(hysteresis)</a:t>
            </a:r>
          </a:p>
        </p:txBody>
      </p:sp>
      <p:sp>
        <p:nvSpPr>
          <p:cNvPr id="78851" name="Text Box 4"/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Calibri" charset="0"/>
              </a:rPr>
              <a:t>Source: D. Lowe, L. Fei-Fei</a:t>
            </a:r>
          </a:p>
        </p:txBody>
      </p:sp>
      <p:pic>
        <p:nvPicPr>
          <p:cNvPr id="78852" name="Picture 4" descr="le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13" y="1482725"/>
            <a:ext cx="1589087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anny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" y="3371850"/>
            <a:ext cx="159385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anny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52578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669" y="3832948"/>
            <a:ext cx="2881927" cy="290322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147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02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2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85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Canny edge detector</a:t>
            </a:r>
          </a:p>
        </p:txBody>
      </p:sp>
      <p:pic>
        <p:nvPicPr>
          <p:cNvPr id="80898" name="Picture 4" descr="cln1can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124618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899" name="Picture 5" descr="cln1can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3" y="1244600"/>
            <a:ext cx="2925762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900" name="Picture 6" descr="cln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246188"/>
            <a:ext cx="2925763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1" name="Text Box 7"/>
          <p:cNvSpPr txBox="1">
            <a:spLocks noChangeArrowheads="1"/>
          </p:cNvSpPr>
          <p:nvPr/>
        </p:nvSpPr>
        <p:spPr bwMode="auto">
          <a:xfrm>
            <a:off x="3340100" y="4157663"/>
            <a:ext cx="1511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>
                <a:ea typeface="MS PGothic" charset="0"/>
                <a:cs typeface="MS PGothic" charset="0"/>
              </a:rPr>
              <a:t>Canny with </a:t>
            </a:r>
          </a:p>
        </p:txBody>
      </p:sp>
      <p:pic>
        <p:nvPicPr>
          <p:cNvPr id="80902" name="Picture 8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113" y="4222750"/>
            <a:ext cx="865187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3" name="Text Box 9"/>
          <p:cNvSpPr txBox="1">
            <a:spLocks noChangeArrowheads="1"/>
          </p:cNvSpPr>
          <p:nvPr/>
        </p:nvSpPr>
        <p:spPr bwMode="auto">
          <a:xfrm>
            <a:off x="6311900" y="4146550"/>
            <a:ext cx="1511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>
                <a:ea typeface="MS PGothic" charset="0"/>
                <a:cs typeface="MS PGothic" charset="0"/>
              </a:rPr>
              <a:t>Canny with </a:t>
            </a:r>
          </a:p>
        </p:txBody>
      </p:sp>
      <p:pic>
        <p:nvPicPr>
          <p:cNvPr id="80904" name="Picture 10" descr="Edittex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4206875"/>
            <a:ext cx="881063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5" name="Text Box 11"/>
          <p:cNvSpPr txBox="1">
            <a:spLocks noChangeArrowheads="1"/>
          </p:cNvSpPr>
          <p:nvPr/>
        </p:nvSpPr>
        <p:spPr bwMode="auto">
          <a:xfrm>
            <a:off x="1038225" y="4146550"/>
            <a:ext cx="1074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ja-JP" sz="2000">
                <a:ea typeface="MS PGothic" charset="0"/>
                <a:cs typeface="MS PGothic" charset="0"/>
              </a:rPr>
              <a:t>original </a:t>
            </a:r>
          </a:p>
        </p:txBody>
      </p:sp>
      <p:sp>
        <p:nvSpPr>
          <p:cNvPr id="80906" name="Rectangle 12"/>
          <p:cNvSpPr>
            <a:spLocks noChangeArrowheads="1"/>
          </p:cNvSpPr>
          <p:nvPr/>
        </p:nvSpPr>
        <p:spPr bwMode="auto">
          <a:xfrm>
            <a:off x="582613" y="49530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ja-JP" sz="2400">
                <a:latin typeface="Calibri" charset="0"/>
                <a:ea typeface="MS PGothic" charset="0"/>
                <a:cs typeface="MS PGothic" charset="0"/>
              </a:rPr>
              <a:t>Need to set sigma, low threshold, high threshold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altLang="ja-JP" sz="2400">
                <a:latin typeface="Calibri" charset="0"/>
                <a:ea typeface="MS PGothic" charset="0"/>
                <a:cs typeface="MS PGothic" charset="0"/>
              </a:rPr>
              <a:t>The choice of sigma depends on desired behavior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ja-JP" sz="2000">
                <a:solidFill>
                  <a:srgbClr val="0000FF"/>
                </a:solidFill>
                <a:latin typeface="Calibri" charset="0"/>
                <a:ea typeface="MS PGothic" charset="0"/>
                <a:cs typeface="MS PGothic" charset="0"/>
              </a:rPr>
              <a:t>Large sigma detects “large-scale” edges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altLang="ja-JP" sz="2000">
                <a:solidFill>
                  <a:srgbClr val="0000FF"/>
                </a:solidFill>
                <a:latin typeface="Calibri" charset="0"/>
                <a:ea typeface="MS PGothic" charset="0"/>
                <a:cs typeface="MS PGothic" charset="0"/>
              </a:rPr>
              <a:t>Small sigma detects fine edges</a:t>
            </a:r>
          </a:p>
        </p:txBody>
      </p:sp>
      <p:sp>
        <p:nvSpPr>
          <p:cNvPr id="80907" name="Text Box 8"/>
          <p:cNvSpPr txBox="1">
            <a:spLocks noChangeArrowheads="1"/>
          </p:cNvSpPr>
          <p:nvPr/>
        </p:nvSpPr>
        <p:spPr bwMode="auto">
          <a:xfrm>
            <a:off x="7467600" y="6491288"/>
            <a:ext cx="19796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latin typeface="Calibri" charset="0"/>
              </a:rPr>
              <a:t>Source: S. Seitz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567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The rectangular pixel grid creates subtle issues when computing discrete derivative estimates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</a:rPr>
              <a:t>Estimates are at different points in each direction if use x,y directions</a:t>
            </a: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94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Implementation issues</a:t>
            </a:r>
          </a:p>
        </p:txBody>
      </p:sp>
      <p:grpSp>
        <p:nvGrpSpPr>
          <p:cNvPr id="82947" name="Group 5"/>
          <p:cNvGrpSpPr>
            <a:grpSpLocks/>
          </p:cNvGrpSpPr>
          <p:nvPr/>
        </p:nvGrpSpPr>
        <p:grpSpPr bwMode="auto">
          <a:xfrm>
            <a:off x="3429000" y="4292600"/>
            <a:ext cx="1951038" cy="1697038"/>
            <a:chOff x="1296" y="2784"/>
            <a:chExt cx="576" cy="576"/>
          </a:xfrm>
        </p:grpSpPr>
        <p:sp>
          <p:nvSpPr>
            <p:cNvPr id="82966" name="Rectangle 6"/>
            <p:cNvSpPr>
              <a:spLocks noChangeArrowheads="1"/>
            </p:cNvSpPr>
            <p:nvPr/>
          </p:nvSpPr>
          <p:spPr bwMode="auto">
            <a:xfrm>
              <a:off x="1296" y="2784"/>
              <a:ext cx="576" cy="576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967" name="Line 7"/>
            <p:cNvSpPr>
              <a:spLocks noChangeShapeType="1"/>
            </p:cNvSpPr>
            <p:nvPr/>
          </p:nvSpPr>
          <p:spPr bwMode="auto">
            <a:xfrm>
              <a:off x="1296" y="292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8" name="Line 8"/>
            <p:cNvSpPr>
              <a:spLocks noChangeShapeType="1"/>
            </p:cNvSpPr>
            <p:nvPr/>
          </p:nvSpPr>
          <p:spPr bwMode="auto">
            <a:xfrm>
              <a:off x="1296" y="3072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69" name="Line 9"/>
            <p:cNvSpPr>
              <a:spLocks noChangeShapeType="1"/>
            </p:cNvSpPr>
            <p:nvPr/>
          </p:nvSpPr>
          <p:spPr bwMode="auto">
            <a:xfrm>
              <a:off x="1296" y="3216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0" name="Line 10"/>
            <p:cNvSpPr>
              <a:spLocks noChangeShapeType="1"/>
            </p:cNvSpPr>
            <p:nvPr/>
          </p:nvSpPr>
          <p:spPr bwMode="auto">
            <a:xfrm>
              <a:off x="1440" y="2784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1" name="Line 11"/>
            <p:cNvSpPr>
              <a:spLocks noChangeShapeType="1"/>
            </p:cNvSpPr>
            <p:nvPr/>
          </p:nvSpPr>
          <p:spPr bwMode="auto">
            <a:xfrm>
              <a:off x="1584" y="2784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972" name="Line 12"/>
            <p:cNvSpPr>
              <a:spLocks noChangeShapeType="1"/>
            </p:cNvSpPr>
            <p:nvPr/>
          </p:nvSpPr>
          <p:spPr bwMode="auto">
            <a:xfrm>
              <a:off x="1728" y="2784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948" name="Text Box 13"/>
          <p:cNvSpPr txBox="1">
            <a:spLocks noChangeArrowheads="1"/>
          </p:cNvSpPr>
          <p:nvPr/>
        </p:nvSpPr>
        <p:spPr bwMode="auto">
          <a:xfrm>
            <a:off x="3916363" y="4695825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0</a:t>
            </a:r>
          </a:p>
        </p:txBody>
      </p:sp>
      <p:sp>
        <p:nvSpPr>
          <p:cNvPr id="82949" name="Text Box 14"/>
          <p:cNvSpPr txBox="1">
            <a:spLocks noChangeArrowheads="1"/>
          </p:cNvSpPr>
          <p:nvPr/>
        </p:nvSpPr>
        <p:spPr bwMode="auto">
          <a:xfrm>
            <a:off x="3916363" y="5141913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0</a:t>
            </a:r>
          </a:p>
        </p:txBody>
      </p:sp>
      <p:sp>
        <p:nvSpPr>
          <p:cNvPr id="82950" name="Text Box 15"/>
          <p:cNvSpPr txBox="1">
            <a:spLocks noChangeArrowheads="1"/>
          </p:cNvSpPr>
          <p:nvPr/>
        </p:nvSpPr>
        <p:spPr bwMode="auto">
          <a:xfrm>
            <a:off x="4405313" y="4695825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1</a:t>
            </a:r>
          </a:p>
        </p:txBody>
      </p:sp>
      <p:sp>
        <p:nvSpPr>
          <p:cNvPr id="82951" name="Text Box 16"/>
          <p:cNvSpPr txBox="1">
            <a:spLocks noChangeArrowheads="1"/>
          </p:cNvSpPr>
          <p:nvPr/>
        </p:nvSpPr>
        <p:spPr bwMode="auto">
          <a:xfrm>
            <a:off x="3429000" y="4695825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1</a:t>
            </a:r>
          </a:p>
        </p:txBody>
      </p:sp>
      <p:sp>
        <p:nvSpPr>
          <p:cNvPr id="82952" name="Text Box 17"/>
          <p:cNvSpPr txBox="1">
            <a:spLocks noChangeArrowheads="1"/>
          </p:cNvSpPr>
          <p:nvPr/>
        </p:nvSpPr>
        <p:spPr bwMode="auto">
          <a:xfrm>
            <a:off x="3429000" y="4292600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2</a:t>
            </a:r>
          </a:p>
        </p:txBody>
      </p:sp>
      <p:sp>
        <p:nvSpPr>
          <p:cNvPr id="82953" name="Text Box 18"/>
          <p:cNvSpPr txBox="1">
            <a:spLocks noChangeArrowheads="1"/>
          </p:cNvSpPr>
          <p:nvPr/>
        </p:nvSpPr>
        <p:spPr bwMode="auto">
          <a:xfrm>
            <a:off x="3916363" y="4292600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1</a:t>
            </a:r>
          </a:p>
        </p:txBody>
      </p:sp>
      <p:sp>
        <p:nvSpPr>
          <p:cNvPr id="82954" name="Text Box 19"/>
          <p:cNvSpPr txBox="1">
            <a:spLocks noChangeArrowheads="1"/>
          </p:cNvSpPr>
          <p:nvPr/>
        </p:nvSpPr>
        <p:spPr bwMode="auto">
          <a:xfrm>
            <a:off x="4405313" y="4292600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2</a:t>
            </a:r>
          </a:p>
        </p:txBody>
      </p:sp>
      <p:sp>
        <p:nvSpPr>
          <p:cNvPr id="82955" name="Text Box 20"/>
          <p:cNvSpPr txBox="1">
            <a:spLocks noChangeArrowheads="1"/>
          </p:cNvSpPr>
          <p:nvPr/>
        </p:nvSpPr>
        <p:spPr bwMode="auto">
          <a:xfrm>
            <a:off x="3429000" y="5141913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1</a:t>
            </a:r>
          </a:p>
        </p:txBody>
      </p:sp>
      <p:sp>
        <p:nvSpPr>
          <p:cNvPr id="82956" name="Text Box 21"/>
          <p:cNvSpPr txBox="1">
            <a:spLocks noChangeArrowheads="1"/>
          </p:cNvSpPr>
          <p:nvPr/>
        </p:nvSpPr>
        <p:spPr bwMode="auto">
          <a:xfrm>
            <a:off x="4405313" y="5141913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1</a:t>
            </a:r>
          </a:p>
        </p:txBody>
      </p:sp>
      <p:sp>
        <p:nvSpPr>
          <p:cNvPr id="82957" name="Text Box 22"/>
          <p:cNvSpPr txBox="1">
            <a:spLocks noChangeArrowheads="1"/>
          </p:cNvSpPr>
          <p:nvPr/>
        </p:nvSpPr>
        <p:spPr bwMode="auto">
          <a:xfrm>
            <a:off x="3429000" y="5548313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2</a:t>
            </a:r>
          </a:p>
        </p:txBody>
      </p:sp>
      <p:sp>
        <p:nvSpPr>
          <p:cNvPr id="82958" name="Text Box 23"/>
          <p:cNvSpPr txBox="1">
            <a:spLocks noChangeArrowheads="1"/>
          </p:cNvSpPr>
          <p:nvPr/>
        </p:nvSpPr>
        <p:spPr bwMode="auto">
          <a:xfrm>
            <a:off x="3916363" y="5548313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1</a:t>
            </a:r>
          </a:p>
        </p:txBody>
      </p:sp>
      <p:sp>
        <p:nvSpPr>
          <p:cNvPr id="82959" name="Text Box 24"/>
          <p:cNvSpPr txBox="1">
            <a:spLocks noChangeArrowheads="1"/>
          </p:cNvSpPr>
          <p:nvPr/>
        </p:nvSpPr>
        <p:spPr bwMode="auto">
          <a:xfrm>
            <a:off x="4405313" y="5548313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2</a:t>
            </a:r>
          </a:p>
        </p:txBody>
      </p:sp>
      <p:sp>
        <p:nvSpPr>
          <p:cNvPr id="82960" name="Text Box 25"/>
          <p:cNvSpPr txBox="1">
            <a:spLocks noChangeArrowheads="1"/>
          </p:cNvSpPr>
          <p:nvPr/>
        </p:nvSpPr>
        <p:spPr bwMode="auto">
          <a:xfrm>
            <a:off x="4892675" y="4292600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3</a:t>
            </a:r>
          </a:p>
        </p:txBody>
      </p:sp>
      <p:sp>
        <p:nvSpPr>
          <p:cNvPr id="82961" name="Text Box 26"/>
          <p:cNvSpPr txBox="1">
            <a:spLocks noChangeArrowheads="1"/>
          </p:cNvSpPr>
          <p:nvPr/>
        </p:nvSpPr>
        <p:spPr bwMode="auto">
          <a:xfrm>
            <a:off x="4892675" y="4695825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2</a:t>
            </a:r>
          </a:p>
        </p:txBody>
      </p:sp>
      <p:sp>
        <p:nvSpPr>
          <p:cNvPr id="82962" name="Text Box 27"/>
          <p:cNvSpPr txBox="1">
            <a:spLocks noChangeArrowheads="1"/>
          </p:cNvSpPr>
          <p:nvPr/>
        </p:nvSpPr>
        <p:spPr bwMode="auto">
          <a:xfrm>
            <a:off x="4892675" y="5141913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2</a:t>
            </a:r>
          </a:p>
        </p:txBody>
      </p:sp>
      <p:sp>
        <p:nvSpPr>
          <p:cNvPr id="82963" name="Text Box 28"/>
          <p:cNvSpPr txBox="1">
            <a:spLocks noChangeArrowheads="1"/>
          </p:cNvSpPr>
          <p:nvPr/>
        </p:nvSpPr>
        <p:spPr bwMode="auto">
          <a:xfrm>
            <a:off x="4892675" y="5548313"/>
            <a:ext cx="555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>
                <a:latin typeface="Times New Roman" charset="0"/>
              </a:rPr>
              <a:t>3</a:t>
            </a:r>
          </a:p>
        </p:txBody>
      </p:sp>
      <p:sp>
        <p:nvSpPr>
          <p:cNvPr id="82964" name="Line 29"/>
          <p:cNvSpPr>
            <a:spLocks noChangeShapeType="1"/>
          </p:cNvSpPr>
          <p:nvPr/>
        </p:nvSpPr>
        <p:spPr bwMode="auto">
          <a:xfrm>
            <a:off x="3746500" y="4495800"/>
            <a:ext cx="48736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82965" name="Line 30"/>
          <p:cNvSpPr>
            <a:spLocks noChangeShapeType="1"/>
          </p:cNvSpPr>
          <p:nvPr/>
        </p:nvSpPr>
        <p:spPr bwMode="auto">
          <a:xfrm rot="5400000">
            <a:off x="3496470" y="4758531"/>
            <a:ext cx="423862" cy="3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10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457200" y="69024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 eaLnBrk="1" hangingPunct="1"/>
            <a:fld id="{0B686DAD-DE3B-1846-B038-7B97572A5607}" type="slidenum">
              <a:rPr lang="en-US" sz="1200">
                <a:solidFill>
                  <a:srgbClr val="898989"/>
                </a:solidFill>
                <a:latin typeface="Calibri" charset="0"/>
              </a:rPr>
              <a:pPr algn="l" eaLnBrk="1" hangingPunct="1"/>
              <a:t>56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Estimating Discrete Gradient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219200"/>
            <a:ext cx="8231187" cy="2133600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Gradient at u,v with 45</a:t>
            </a:r>
            <a:r>
              <a:rPr lang="en-US" b="1"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 </a:t>
            </a:r>
            <a:r>
              <a:rPr lang="en-US"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axes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sym typeface="Symbol" charset="0"/>
              </a:rPr>
              <a:t>Down-right: I/x</a:t>
            </a:r>
            <a:r>
              <a:rPr lang="ja-JP" altLang="en-US">
                <a:latin typeface="Calibri" charset="0"/>
                <a:ea typeface="ＭＳ Ｐゴシック" charset="0"/>
                <a:sym typeface="Symbol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  <a:sym typeface="Symbol" charset="0"/>
              </a:rPr>
              <a:t>  I[u+1,v+1]-I[u,v]</a:t>
            </a:r>
          </a:p>
          <a:p>
            <a:pPr lvl="1"/>
            <a:r>
              <a:rPr lang="en-US">
                <a:latin typeface="Calibri" charset="0"/>
                <a:ea typeface="ＭＳ Ｐゴシック" charset="0"/>
                <a:sym typeface="Symbol" charset="0"/>
              </a:rPr>
              <a:t>Down-left: I/y</a:t>
            </a:r>
            <a:r>
              <a:rPr lang="ja-JP" altLang="en-US">
                <a:latin typeface="Calibri" charset="0"/>
                <a:ea typeface="ＭＳ Ｐゴシック" charset="0"/>
                <a:sym typeface="Symbol" charset="0"/>
              </a:rPr>
              <a:t>’</a:t>
            </a:r>
            <a:r>
              <a:rPr lang="en-US" altLang="ja-JP">
                <a:latin typeface="Calibri" charset="0"/>
                <a:ea typeface="ＭＳ Ｐゴシック" charset="0"/>
                <a:sym typeface="Symbol" charset="0"/>
              </a:rPr>
              <a:t>  I[u,v+1]-I[u+1,v]</a:t>
            </a:r>
          </a:p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  <a:sym typeface="Symbol" charset="0"/>
              </a:rPr>
              <a:t>Handle image border, e.g., no change</a:t>
            </a:r>
          </a:p>
        </p:txBody>
      </p:sp>
      <p:grpSp>
        <p:nvGrpSpPr>
          <p:cNvPr id="83972" name="Group 4"/>
          <p:cNvGrpSpPr>
            <a:grpSpLocks/>
          </p:cNvGrpSpPr>
          <p:nvPr/>
        </p:nvGrpSpPr>
        <p:grpSpPr bwMode="auto">
          <a:xfrm>
            <a:off x="2882900" y="3733800"/>
            <a:ext cx="3200400" cy="1066800"/>
            <a:chOff x="1872" y="1632"/>
            <a:chExt cx="2016" cy="672"/>
          </a:xfrm>
        </p:grpSpPr>
        <p:grpSp>
          <p:nvGrpSpPr>
            <p:cNvPr id="84077" name="Group 5"/>
            <p:cNvGrpSpPr>
              <a:grpSpLocks/>
            </p:cNvGrpSpPr>
            <p:nvPr/>
          </p:nvGrpSpPr>
          <p:grpSpPr bwMode="auto">
            <a:xfrm>
              <a:off x="1872" y="1632"/>
              <a:ext cx="2016" cy="672"/>
              <a:chOff x="1872" y="1632"/>
              <a:chExt cx="2016" cy="672"/>
            </a:xfrm>
          </p:grpSpPr>
          <p:sp>
            <p:nvSpPr>
              <p:cNvPr id="84084" name="Rectangle 6"/>
              <p:cNvSpPr>
                <a:spLocks noChangeArrowheads="1"/>
              </p:cNvSpPr>
              <p:nvPr/>
            </p:nvSpPr>
            <p:spPr bwMode="auto">
              <a:xfrm>
                <a:off x="1872" y="1632"/>
                <a:ext cx="2016" cy="67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085" name="Line 7"/>
              <p:cNvSpPr>
                <a:spLocks noChangeShapeType="1"/>
              </p:cNvSpPr>
              <p:nvPr/>
            </p:nvSpPr>
            <p:spPr bwMode="auto">
              <a:xfrm>
                <a:off x="1872" y="1968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086" name="Line 8"/>
              <p:cNvSpPr>
                <a:spLocks noChangeShapeType="1"/>
              </p:cNvSpPr>
              <p:nvPr/>
            </p:nvSpPr>
            <p:spPr bwMode="auto">
              <a:xfrm>
                <a:off x="2880" y="1632"/>
                <a:ext cx="0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84078" name="Text Box 9"/>
            <p:cNvSpPr txBox="1">
              <a:spLocks noChangeArrowheads="1"/>
            </p:cNvSpPr>
            <p:nvPr/>
          </p:nvSpPr>
          <p:spPr bwMode="auto">
            <a:xfrm>
              <a:off x="2000" y="1680"/>
              <a:ext cx="76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/>
                <a:t>u,v</a:t>
              </a:r>
            </a:p>
          </p:txBody>
        </p:sp>
        <p:sp>
          <p:nvSpPr>
            <p:cNvPr id="84079" name="Text Box 10"/>
            <p:cNvSpPr txBox="1">
              <a:spLocks noChangeArrowheads="1"/>
            </p:cNvSpPr>
            <p:nvPr/>
          </p:nvSpPr>
          <p:spPr bwMode="auto">
            <a:xfrm>
              <a:off x="2920" y="198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/>
                <a:t>u+1,v+1</a:t>
              </a:r>
            </a:p>
          </p:txBody>
        </p:sp>
        <p:sp>
          <p:nvSpPr>
            <p:cNvPr id="84080" name="Text Box 11"/>
            <p:cNvSpPr txBox="1">
              <a:spLocks noChangeArrowheads="1"/>
            </p:cNvSpPr>
            <p:nvPr/>
          </p:nvSpPr>
          <p:spPr bwMode="auto">
            <a:xfrm>
              <a:off x="2960" y="1680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/>
                <a:t>u+1,v</a:t>
              </a:r>
            </a:p>
          </p:txBody>
        </p:sp>
        <p:sp>
          <p:nvSpPr>
            <p:cNvPr id="84081" name="Text Box 12"/>
            <p:cNvSpPr txBox="1">
              <a:spLocks noChangeArrowheads="1"/>
            </p:cNvSpPr>
            <p:nvPr/>
          </p:nvSpPr>
          <p:spPr bwMode="auto">
            <a:xfrm>
              <a:off x="1920" y="1984"/>
              <a:ext cx="9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2000"/>
                <a:t>u,v+1</a:t>
              </a:r>
            </a:p>
          </p:txBody>
        </p:sp>
        <p:sp>
          <p:nvSpPr>
            <p:cNvPr id="84082" name="Line 13"/>
            <p:cNvSpPr>
              <a:spLocks noChangeShapeType="1"/>
            </p:cNvSpPr>
            <p:nvPr/>
          </p:nvSpPr>
          <p:spPr bwMode="auto">
            <a:xfrm>
              <a:off x="2688" y="1824"/>
              <a:ext cx="384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4083" name="Line 14"/>
            <p:cNvSpPr>
              <a:spLocks noChangeShapeType="1"/>
            </p:cNvSpPr>
            <p:nvPr/>
          </p:nvSpPr>
          <p:spPr bwMode="auto">
            <a:xfrm flipH="1">
              <a:off x="2688" y="1824"/>
              <a:ext cx="384" cy="28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grpSp>
        <p:nvGrpSpPr>
          <p:cNvPr id="83973" name="Group 15"/>
          <p:cNvGrpSpPr>
            <a:grpSpLocks/>
          </p:cNvGrpSpPr>
          <p:nvPr/>
        </p:nvGrpSpPr>
        <p:grpSpPr bwMode="auto">
          <a:xfrm>
            <a:off x="1828800" y="5218113"/>
            <a:ext cx="946150" cy="950912"/>
            <a:chOff x="2352" y="3120"/>
            <a:chExt cx="596" cy="599"/>
          </a:xfrm>
        </p:grpSpPr>
        <p:grpSp>
          <p:nvGrpSpPr>
            <p:cNvPr id="84053" name="Group 16"/>
            <p:cNvGrpSpPr>
              <a:grpSpLocks/>
            </p:cNvGrpSpPr>
            <p:nvPr/>
          </p:nvGrpSpPr>
          <p:grpSpPr bwMode="auto">
            <a:xfrm>
              <a:off x="2352" y="3120"/>
              <a:ext cx="576" cy="576"/>
              <a:chOff x="1296" y="2784"/>
              <a:chExt cx="576" cy="576"/>
            </a:xfrm>
          </p:grpSpPr>
          <p:sp>
            <p:nvSpPr>
              <p:cNvPr id="84070" name="Rectangle 17"/>
              <p:cNvSpPr>
                <a:spLocks noChangeArrowheads="1"/>
              </p:cNvSpPr>
              <p:nvPr/>
            </p:nvSpPr>
            <p:spPr bwMode="auto">
              <a:xfrm>
                <a:off x="1296" y="2784"/>
                <a:ext cx="576" cy="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071" name="Line 18"/>
              <p:cNvSpPr>
                <a:spLocks noChangeShapeType="1"/>
              </p:cNvSpPr>
              <p:nvPr/>
            </p:nvSpPr>
            <p:spPr bwMode="auto">
              <a:xfrm>
                <a:off x="1296" y="2928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72" name="Line 19"/>
              <p:cNvSpPr>
                <a:spLocks noChangeShapeType="1"/>
              </p:cNvSpPr>
              <p:nvPr/>
            </p:nvSpPr>
            <p:spPr bwMode="auto">
              <a:xfrm>
                <a:off x="1296" y="307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73" name="Line 20"/>
              <p:cNvSpPr>
                <a:spLocks noChangeShapeType="1"/>
              </p:cNvSpPr>
              <p:nvPr/>
            </p:nvSpPr>
            <p:spPr bwMode="auto">
              <a:xfrm>
                <a:off x="1296" y="3216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74" name="Line 21"/>
              <p:cNvSpPr>
                <a:spLocks noChangeShapeType="1"/>
              </p:cNvSpPr>
              <p:nvPr/>
            </p:nvSpPr>
            <p:spPr bwMode="auto">
              <a:xfrm>
                <a:off x="1440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75" name="Line 22"/>
              <p:cNvSpPr>
                <a:spLocks noChangeShapeType="1"/>
              </p:cNvSpPr>
              <p:nvPr/>
            </p:nvSpPr>
            <p:spPr bwMode="auto">
              <a:xfrm>
                <a:off x="1584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76" name="Line 23"/>
              <p:cNvSpPr>
                <a:spLocks noChangeShapeType="1"/>
              </p:cNvSpPr>
              <p:nvPr/>
            </p:nvSpPr>
            <p:spPr bwMode="auto">
              <a:xfrm>
                <a:off x="1728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054" name="Text Box 24"/>
            <p:cNvSpPr txBox="1">
              <a:spLocks noChangeArrowheads="1"/>
            </p:cNvSpPr>
            <p:nvPr/>
          </p:nvSpPr>
          <p:spPr bwMode="auto">
            <a:xfrm>
              <a:off x="2496" y="3257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6</a:t>
              </a:r>
            </a:p>
          </p:txBody>
        </p:sp>
        <p:sp>
          <p:nvSpPr>
            <p:cNvPr id="84055" name="Text Box 25"/>
            <p:cNvSpPr txBox="1">
              <a:spLocks noChangeArrowheads="1"/>
            </p:cNvSpPr>
            <p:nvPr/>
          </p:nvSpPr>
          <p:spPr bwMode="auto">
            <a:xfrm>
              <a:off x="2496" y="3408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6</a:t>
              </a:r>
            </a:p>
          </p:txBody>
        </p:sp>
        <p:sp>
          <p:nvSpPr>
            <p:cNvPr id="84056" name="Text Box 26"/>
            <p:cNvSpPr txBox="1">
              <a:spLocks noChangeArrowheads="1"/>
            </p:cNvSpPr>
            <p:nvPr/>
          </p:nvSpPr>
          <p:spPr bwMode="auto">
            <a:xfrm>
              <a:off x="2640" y="3257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7</a:t>
              </a:r>
            </a:p>
          </p:txBody>
        </p:sp>
        <p:sp>
          <p:nvSpPr>
            <p:cNvPr id="84057" name="Text Box 27"/>
            <p:cNvSpPr txBox="1">
              <a:spLocks noChangeArrowheads="1"/>
            </p:cNvSpPr>
            <p:nvPr/>
          </p:nvSpPr>
          <p:spPr bwMode="auto">
            <a:xfrm>
              <a:off x="2352" y="3257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7</a:t>
              </a:r>
            </a:p>
          </p:txBody>
        </p:sp>
        <p:sp>
          <p:nvSpPr>
            <p:cNvPr id="84058" name="Text Box 28"/>
            <p:cNvSpPr txBox="1">
              <a:spLocks noChangeArrowheads="1"/>
            </p:cNvSpPr>
            <p:nvPr/>
          </p:nvSpPr>
          <p:spPr bwMode="auto">
            <a:xfrm>
              <a:off x="2352" y="312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2</a:t>
              </a:r>
            </a:p>
          </p:txBody>
        </p:sp>
        <p:sp>
          <p:nvSpPr>
            <p:cNvPr id="84059" name="Text Box 29"/>
            <p:cNvSpPr txBox="1">
              <a:spLocks noChangeArrowheads="1"/>
            </p:cNvSpPr>
            <p:nvPr/>
          </p:nvSpPr>
          <p:spPr bwMode="auto">
            <a:xfrm>
              <a:off x="2496" y="312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4060" name="Text Box 30"/>
            <p:cNvSpPr txBox="1">
              <a:spLocks noChangeArrowheads="1"/>
            </p:cNvSpPr>
            <p:nvPr/>
          </p:nvSpPr>
          <p:spPr bwMode="auto">
            <a:xfrm>
              <a:off x="2640" y="312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4061" name="Text Box 31"/>
            <p:cNvSpPr txBox="1">
              <a:spLocks noChangeArrowheads="1"/>
            </p:cNvSpPr>
            <p:nvPr/>
          </p:nvSpPr>
          <p:spPr bwMode="auto">
            <a:xfrm>
              <a:off x="2352" y="3408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4062" name="Text Box 32"/>
            <p:cNvSpPr txBox="1">
              <a:spLocks noChangeArrowheads="1"/>
            </p:cNvSpPr>
            <p:nvPr/>
          </p:nvSpPr>
          <p:spPr bwMode="auto">
            <a:xfrm>
              <a:off x="2640" y="3408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7</a:t>
              </a:r>
            </a:p>
          </p:txBody>
        </p:sp>
        <p:sp>
          <p:nvSpPr>
            <p:cNvPr id="84063" name="Text Box 33"/>
            <p:cNvSpPr txBox="1">
              <a:spLocks noChangeArrowheads="1"/>
            </p:cNvSpPr>
            <p:nvPr/>
          </p:nvSpPr>
          <p:spPr bwMode="auto">
            <a:xfrm>
              <a:off x="2352" y="354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2</a:t>
              </a:r>
            </a:p>
          </p:txBody>
        </p:sp>
        <p:sp>
          <p:nvSpPr>
            <p:cNvPr id="84064" name="Text Box 34"/>
            <p:cNvSpPr txBox="1">
              <a:spLocks noChangeArrowheads="1"/>
            </p:cNvSpPr>
            <p:nvPr/>
          </p:nvSpPr>
          <p:spPr bwMode="auto">
            <a:xfrm>
              <a:off x="2496" y="354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2</a:t>
              </a:r>
            </a:p>
          </p:txBody>
        </p:sp>
        <p:sp>
          <p:nvSpPr>
            <p:cNvPr id="84065" name="Text Box 35"/>
            <p:cNvSpPr txBox="1">
              <a:spLocks noChangeArrowheads="1"/>
            </p:cNvSpPr>
            <p:nvPr/>
          </p:nvSpPr>
          <p:spPr bwMode="auto">
            <a:xfrm>
              <a:off x="2640" y="354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7</a:t>
              </a:r>
            </a:p>
          </p:txBody>
        </p:sp>
        <p:sp>
          <p:nvSpPr>
            <p:cNvPr id="84066" name="Text Box 36"/>
            <p:cNvSpPr txBox="1">
              <a:spLocks noChangeArrowheads="1"/>
            </p:cNvSpPr>
            <p:nvPr/>
          </p:nvSpPr>
          <p:spPr bwMode="auto">
            <a:xfrm>
              <a:off x="2784" y="312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2</a:t>
              </a:r>
            </a:p>
          </p:txBody>
        </p:sp>
        <p:sp>
          <p:nvSpPr>
            <p:cNvPr id="84067" name="Text Box 37"/>
            <p:cNvSpPr txBox="1">
              <a:spLocks noChangeArrowheads="1"/>
            </p:cNvSpPr>
            <p:nvPr/>
          </p:nvSpPr>
          <p:spPr bwMode="auto">
            <a:xfrm>
              <a:off x="2784" y="3257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6</a:t>
              </a:r>
            </a:p>
          </p:txBody>
        </p:sp>
        <p:sp>
          <p:nvSpPr>
            <p:cNvPr id="84068" name="Text Box 38"/>
            <p:cNvSpPr txBox="1">
              <a:spLocks noChangeArrowheads="1"/>
            </p:cNvSpPr>
            <p:nvPr/>
          </p:nvSpPr>
          <p:spPr bwMode="auto">
            <a:xfrm>
              <a:off x="2784" y="3408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7</a:t>
              </a:r>
            </a:p>
          </p:txBody>
        </p:sp>
        <p:sp>
          <p:nvSpPr>
            <p:cNvPr id="84069" name="Text Box 39"/>
            <p:cNvSpPr txBox="1">
              <a:spLocks noChangeArrowheads="1"/>
            </p:cNvSpPr>
            <p:nvPr/>
          </p:nvSpPr>
          <p:spPr bwMode="auto">
            <a:xfrm>
              <a:off x="2784" y="3546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6</a:t>
              </a:r>
            </a:p>
          </p:txBody>
        </p:sp>
      </p:grpSp>
      <p:grpSp>
        <p:nvGrpSpPr>
          <p:cNvPr id="83974" name="Group 40"/>
          <p:cNvGrpSpPr>
            <a:grpSpLocks/>
          </p:cNvGrpSpPr>
          <p:nvPr/>
        </p:nvGrpSpPr>
        <p:grpSpPr bwMode="auto">
          <a:xfrm>
            <a:off x="3335338" y="5218113"/>
            <a:ext cx="958850" cy="950912"/>
            <a:chOff x="2056" y="2784"/>
            <a:chExt cx="604" cy="599"/>
          </a:xfrm>
        </p:grpSpPr>
        <p:grpSp>
          <p:nvGrpSpPr>
            <p:cNvPr id="84029" name="Group 41"/>
            <p:cNvGrpSpPr>
              <a:grpSpLocks/>
            </p:cNvGrpSpPr>
            <p:nvPr/>
          </p:nvGrpSpPr>
          <p:grpSpPr bwMode="auto">
            <a:xfrm>
              <a:off x="2064" y="2784"/>
              <a:ext cx="576" cy="576"/>
              <a:chOff x="1296" y="2784"/>
              <a:chExt cx="576" cy="576"/>
            </a:xfrm>
          </p:grpSpPr>
          <p:sp>
            <p:nvSpPr>
              <p:cNvPr id="84046" name="Rectangle 42"/>
              <p:cNvSpPr>
                <a:spLocks noChangeArrowheads="1"/>
              </p:cNvSpPr>
              <p:nvPr/>
            </p:nvSpPr>
            <p:spPr bwMode="auto">
              <a:xfrm>
                <a:off x="1296" y="2784"/>
                <a:ext cx="576" cy="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047" name="Line 43"/>
              <p:cNvSpPr>
                <a:spLocks noChangeShapeType="1"/>
              </p:cNvSpPr>
              <p:nvPr/>
            </p:nvSpPr>
            <p:spPr bwMode="auto">
              <a:xfrm>
                <a:off x="1296" y="2928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48" name="Line 44"/>
              <p:cNvSpPr>
                <a:spLocks noChangeShapeType="1"/>
              </p:cNvSpPr>
              <p:nvPr/>
            </p:nvSpPr>
            <p:spPr bwMode="auto">
              <a:xfrm>
                <a:off x="1296" y="307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49" name="Line 45"/>
              <p:cNvSpPr>
                <a:spLocks noChangeShapeType="1"/>
              </p:cNvSpPr>
              <p:nvPr/>
            </p:nvSpPr>
            <p:spPr bwMode="auto">
              <a:xfrm>
                <a:off x="1296" y="3216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50" name="Line 46"/>
              <p:cNvSpPr>
                <a:spLocks noChangeShapeType="1"/>
              </p:cNvSpPr>
              <p:nvPr/>
            </p:nvSpPr>
            <p:spPr bwMode="auto">
              <a:xfrm>
                <a:off x="1440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51" name="Line 47"/>
              <p:cNvSpPr>
                <a:spLocks noChangeShapeType="1"/>
              </p:cNvSpPr>
              <p:nvPr/>
            </p:nvSpPr>
            <p:spPr bwMode="auto">
              <a:xfrm>
                <a:off x="1584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52" name="Line 48"/>
              <p:cNvSpPr>
                <a:spLocks noChangeShapeType="1"/>
              </p:cNvSpPr>
              <p:nvPr/>
            </p:nvSpPr>
            <p:spPr bwMode="auto">
              <a:xfrm>
                <a:off x="1728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030" name="Text Box 49"/>
            <p:cNvSpPr txBox="1">
              <a:spLocks noChangeArrowheads="1"/>
            </p:cNvSpPr>
            <p:nvPr/>
          </p:nvSpPr>
          <p:spPr bwMode="auto">
            <a:xfrm>
              <a:off x="2208" y="2921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4031" name="Text Box 50"/>
            <p:cNvSpPr txBox="1">
              <a:spLocks noChangeArrowheads="1"/>
            </p:cNvSpPr>
            <p:nvPr/>
          </p:nvSpPr>
          <p:spPr bwMode="auto">
            <a:xfrm>
              <a:off x="2208" y="30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4032" name="Text Box 51"/>
            <p:cNvSpPr txBox="1">
              <a:spLocks noChangeArrowheads="1"/>
            </p:cNvSpPr>
            <p:nvPr/>
          </p:nvSpPr>
          <p:spPr bwMode="auto">
            <a:xfrm>
              <a:off x="2352" y="2921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33" name="Text Box 52"/>
            <p:cNvSpPr txBox="1">
              <a:spLocks noChangeArrowheads="1"/>
            </p:cNvSpPr>
            <p:nvPr/>
          </p:nvSpPr>
          <p:spPr bwMode="auto">
            <a:xfrm>
              <a:off x="2056" y="2921"/>
              <a:ext cx="1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-1</a:t>
              </a:r>
            </a:p>
          </p:txBody>
        </p:sp>
        <p:sp>
          <p:nvSpPr>
            <p:cNvPr id="84034" name="Text Box 53"/>
            <p:cNvSpPr txBox="1">
              <a:spLocks noChangeArrowheads="1"/>
            </p:cNvSpPr>
            <p:nvPr/>
          </p:nvSpPr>
          <p:spPr bwMode="auto">
            <a:xfrm>
              <a:off x="2064" y="278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4</a:t>
              </a:r>
            </a:p>
          </p:txBody>
        </p:sp>
        <p:sp>
          <p:nvSpPr>
            <p:cNvPr id="84035" name="Text Box 54"/>
            <p:cNvSpPr txBox="1">
              <a:spLocks noChangeArrowheads="1"/>
            </p:cNvSpPr>
            <p:nvPr/>
          </p:nvSpPr>
          <p:spPr bwMode="auto">
            <a:xfrm>
              <a:off x="2208" y="278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6</a:t>
              </a:r>
            </a:p>
          </p:txBody>
        </p:sp>
        <p:sp>
          <p:nvSpPr>
            <p:cNvPr id="84036" name="Text Box 55"/>
            <p:cNvSpPr txBox="1">
              <a:spLocks noChangeArrowheads="1"/>
            </p:cNvSpPr>
            <p:nvPr/>
          </p:nvSpPr>
          <p:spPr bwMode="auto">
            <a:xfrm>
              <a:off x="2352" y="278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5</a:t>
              </a:r>
            </a:p>
          </p:txBody>
        </p:sp>
        <p:sp>
          <p:nvSpPr>
            <p:cNvPr id="84037" name="Text Box 56"/>
            <p:cNvSpPr txBox="1">
              <a:spLocks noChangeArrowheads="1"/>
            </p:cNvSpPr>
            <p:nvPr/>
          </p:nvSpPr>
          <p:spPr bwMode="auto">
            <a:xfrm>
              <a:off x="2064" y="30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4038" name="Text Box 57"/>
            <p:cNvSpPr txBox="1">
              <a:spLocks noChangeArrowheads="1"/>
            </p:cNvSpPr>
            <p:nvPr/>
          </p:nvSpPr>
          <p:spPr bwMode="auto">
            <a:xfrm>
              <a:off x="2344" y="3072"/>
              <a:ext cx="1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-1</a:t>
              </a:r>
            </a:p>
          </p:txBody>
        </p:sp>
        <p:sp>
          <p:nvSpPr>
            <p:cNvPr id="84039" name="Text Box 58"/>
            <p:cNvSpPr txBox="1">
              <a:spLocks noChangeArrowheads="1"/>
            </p:cNvSpPr>
            <p:nvPr/>
          </p:nvSpPr>
          <p:spPr bwMode="auto">
            <a:xfrm>
              <a:off x="2064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40" name="Text Box 59"/>
            <p:cNvSpPr txBox="1">
              <a:spLocks noChangeArrowheads="1"/>
            </p:cNvSpPr>
            <p:nvPr/>
          </p:nvSpPr>
          <p:spPr bwMode="auto">
            <a:xfrm>
              <a:off x="2208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41" name="Text Box 60"/>
            <p:cNvSpPr txBox="1">
              <a:spLocks noChangeArrowheads="1"/>
            </p:cNvSpPr>
            <p:nvPr/>
          </p:nvSpPr>
          <p:spPr bwMode="auto">
            <a:xfrm>
              <a:off x="2352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42" name="Text Box 61"/>
            <p:cNvSpPr txBox="1">
              <a:spLocks noChangeArrowheads="1"/>
            </p:cNvSpPr>
            <p:nvPr/>
          </p:nvSpPr>
          <p:spPr bwMode="auto">
            <a:xfrm>
              <a:off x="2496" y="278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43" name="Text Box 62"/>
            <p:cNvSpPr txBox="1">
              <a:spLocks noChangeArrowheads="1"/>
            </p:cNvSpPr>
            <p:nvPr/>
          </p:nvSpPr>
          <p:spPr bwMode="auto">
            <a:xfrm>
              <a:off x="2496" y="2921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44" name="Text Box 63"/>
            <p:cNvSpPr txBox="1">
              <a:spLocks noChangeArrowheads="1"/>
            </p:cNvSpPr>
            <p:nvPr/>
          </p:nvSpPr>
          <p:spPr bwMode="auto">
            <a:xfrm>
              <a:off x="2496" y="30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45" name="Text Box 64"/>
            <p:cNvSpPr txBox="1">
              <a:spLocks noChangeArrowheads="1"/>
            </p:cNvSpPr>
            <p:nvPr/>
          </p:nvSpPr>
          <p:spPr bwMode="auto">
            <a:xfrm>
              <a:off x="2496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83975" name="Group 65"/>
          <p:cNvGrpSpPr>
            <a:grpSpLocks/>
          </p:cNvGrpSpPr>
          <p:nvPr/>
        </p:nvGrpSpPr>
        <p:grpSpPr bwMode="auto">
          <a:xfrm>
            <a:off x="4854575" y="5218113"/>
            <a:ext cx="946150" cy="950912"/>
            <a:chOff x="3024" y="2784"/>
            <a:chExt cx="596" cy="599"/>
          </a:xfrm>
        </p:grpSpPr>
        <p:grpSp>
          <p:nvGrpSpPr>
            <p:cNvPr id="84005" name="Group 66"/>
            <p:cNvGrpSpPr>
              <a:grpSpLocks/>
            </p:cNvGrpSpPr>
            <p:nvPr/>
          </p:nvGrpSpPr>
          <p:grpSpPr bwMode="auto">
            <a:xfrm>
              <a:off x="3024" y="2784"/>
              <a:ext cx="576" cy="576"/>
              <a:chOff x="1296" y="2784"/>
              <a:chExt cx="576" cy="576"/>
            </a:xfrm>
          </p:grpSpPr>
          <p:sp>
            <p:nvSpPr>
              <p:cNvPr id="84022" name="Rectangle 67"/>
              <p:cNvSpPr>
                <a:spLocks noChangeArrowheads="1"/>
              </p:cNvSpPr>
              <p:nvPr/>
            </p:nvSpPr>
            <p:spPr bwMode="auto">
              <a:xfrm>
                <a:off x="1296" y="2784"/>
                <a:ext cx="576" cy="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023" name="Line 68"/>
              <p:cNvSpPr>
                <a:spLocks noChangeShapeType="1"/>
              </p:cNvSpPr>
              <p:nvPr/>
            </p:nvSpPr>
            <p:spPr bwMode="auto">
              <a:xfrm>
                <a:off x="1296" y="2928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24" name="Line 69"/>
              <p:cNvSpPr>
                <a:spLocks noChangeShapeType="1"/>
              </p:cNvSpPr>
              <p:nvPr/>
            </p:nvSpPr>
            <p:spPr bwMode="auto">
              <a:xfrm>
                <a:off x="1296" y="307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25" name="Line 70"/>
              <p:cNvSpPr>
                <a:spLocks noChangeShapeType="1"/>
              </p:cNvSpPr>
              <p:nvPr/>
            </p:nvSpPr>
            <p:spPr bwMode="auto">
              <a:xfrm>
                <a:off x="1296" y="3216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26" name="Line 71"/>
              <p:cNvSpPr>
                <a:spLocks noChangeShapeType="1"/>
              </p:cNvSpPr>
              <p:nvPr/>
            </p:nvSpPr>
            <p:spPr bwMode="auto">
              <a:xfrm>
                <a:off x="1440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27" name="Line 72"/>
              <p:cNvSpPr>
                <a:spLocks noChangeShapeType="1"/>
              </p:cNvSpPr>
              <p:nvPr/>
            </p:nvSpPr>
            <p:spPr bwMode="auto">
              <a:xfrm>
                <a:off x="1584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28" name="Line 73"/>
              <p:cNvSpPr>
                <a:spLocks noChangeShapeType="1"/>
              </p:cNvSpPr>
              <p:nvPr/>
            </p:nvSpPr>
            <p:spPr bwMode="auto">
              <a:xfrm>
                <a:off x="1728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4006" name="Text Box 74"/>
            <p:cNvSpPr txBox="1">
              <a:spLocks noChangeArrowheads="1"/>
            </p:cNvSpPr>
            <p:nvPr/>
          </p:nvSpPr>
          <p:spPr bwMode="auto">
            <a:xfrm>
              <a:off x="3152" y="2921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-5</a:t>
              </a:r>
            </a:p>
          </p:txBody>
        </p:sp>
        <p:sp>
          <p:nvSpPr>
            <p:cNvPr id="84007" name="Text Box 75"/>
            <p:cNvSpPr txBox="1">
              <a:spLocks noChangeArrowheads="1"/>
            </p:cNvSpPr>
            <p:nvPr/>
          </p:nvSpPr>
          <p:spPr bwMode="auto">
            <a:xfrm>
              <a:off x="3152" y="3072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-4</a:t>
              </a:r>
            </a:p>
          </p:txBody>
        </p:sp>
        <p:sp>
          <p:nvSpPr>
            <p:cNvPr id="84008" name="Text Box 76"/>
            <p:cNvSpPr txBox="1">
              <a:spLocks noChangeArrowheads="1"/>
            </p:cNvSpPr>
            <p:nvPr/>
          </p:nvSpPr>
          <p:spPr bwMode="auto">
            <a:xfrm>
              <a:off x="3296" y="2921"/>
              <a:ext cx="1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-1</a:t>
              </a:r>
            </a:p>
          </p:txBody>
        </p:sp>
        <p:sp>
          <p:nvSpPr>
            <p:cNvPr id="84009" name="Text Box 77"/>
            <p:cNvSpPr txBox="1">
              <a:spLocks noChangeArrowheads="1"/>
            </p:cNvSpPr>
            <p:nvPr/>
          </p:nvSpPr>
          <p:spPr bwMode="auto">
            <a:xfrm>
              <a:off x="3024" y="2921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10" name="Text Box 78"/>
            <p:cNvSpPr txBox="1">
              <a:spLocks noChangeArrowheads="1"/>
            </p:cNvSpPr>
            <p:nvPr/>
          </p:nvSpPr>
          <p:spPr bwMode="auto">
            <a:xfrm>
              <a:off x="3024" y="278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11" name="Text Box 79"/>
            <p:cNvSpPr txBox="1">
              <a:spLocks noChangeArrowheads="1"/>
            </p:cNvSpPr>
            <p:nvPr/>
          </p:nvSpPr>
          <p:spPr bwMode="auto">
            <a:xfrm>
              <a:off x="3168" y="278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6</a:t>
              </a:r>
            </a:p>
          </p:txBody>
        </p:sp>
        <p:sp>
          <p:nvSpPr>
            <p:cNvPr id="84012" name="Text Box 80"/>
            <p:cNvSpPr txBox="1">
              <a:spLocks noChangeArrowheads="1"/>
            </p:cNvSpPr>
            <p:nvPr/>
          </p:nvSpPr>
          <p:spPr bwMode="auto">
            <a:xfrm>
              <a:off x="3312" y="278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5</a:t>
              </a:r>
            </a:p>
          </p:txBody>
        </p:sp>
        <p:sp>
          <p:nvSpPr>
            <p:cNvPr id="84013" name="Text Box 81"/>
            <p:cNvSpPr txBox="1">
              <a:spLocks noChangeArrowheads="1"/>
            </p:cNvSpPr>
            <p:nvPr/>
          </p:nvSpPr>
          <p:spPr bwMode="auto">
            <a:xfrm>
              <a:off x="3024" y="30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14" name="Text Box 82"/>
            <p:cNvSpPr txBox="1">
              <a:spLocks noChangeArrowheads="1"/>
            </p:cNvSpPr>
            <p:nvPr/>
          </p:nvSpPr>
          <p:spPr bwMode="auto">
            <a:xfrm>
              <a:off x="3296" y="3072"/>
              <a:ext cx="19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-5</a:t>
              </a:r>
            </a:p>
          </p:txBody>
        </p:sp>
        <p:sp>
          <p:nvSpPr>
            <p:cNvPr id="84015" name="Text Box 83"/>
            <p:cNvSpPr txBox="1">
              <a:spLocks noChangeArrowheads="1"/>
            </p:cNvSpPr>
            <p:nvPr/>
          </p:nvSpPr>
          <p:spPr bwMode="auto">
            <a:xfrm>
              <a:off x="3024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16" name="Text Box 84"/>
            <p:cNvSpPr txBox="1">
              <a:spLocks noChangeArrowheads="1"/>
            </p:cNvSpPr>
            <p:nvPr/>
          </p:nvSpPr>
          <p:spPr bwMode="auto">
            <a:xfrm>
              <a:off x="3168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17" name="Text Box 85"/>
            <p:cNvSpPr txBox="1">
              <a:spLocks noChangeArrowheads="1"/>
            </p:cNvSpPr>
            <p:nvPr/>
          </p:nvSpPr>
          <p:spPr bwMode="auto">
            <a:xfrm>
              <a:off x="3312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18" name="Text Box 86"/>
            <p:cNvSpPr txBox="1">
              <a:spLocks noChangeArrowheads="1"/>
            </p:cNvSpPr>
            <p:nvPr/>
          </p:nvSpPr>
          <p:spPr bwMode="auto">
            <a:xfrm>
              <a:off x="3456" y="2784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5</a:t>
              </a:r>
            </a:p>
          </p:txBody>
        </p:sp>
        <p:sp>
          <p:nvSpPr>
            <p:cNvPr id="84019" name="Text Box 87"/>
            <p:cNvSpPr txBox="1">
              <a:spLocks noChangeArrowheads="1"/>
            </p:cNvSpPr>
            <p:nvPr/>
          </p:nvSpPr>
          <p:spPr bwMode="auto">
            <a:xfrm>
              <a:off x="3456" y="2921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4020" name="Text Box 88"/>
            <p:cNvSpPr txBox="1">
              <a:spLocks noChangeArrowheads="1"/>
            </p:cNvSpPr>
            <p:nvPr/>
          </p:nvSpPr>
          <p:spPr bwMode="auto">
            <a:xfrm>
              <a:off x="3456" y="30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4021" name="Text Box 89"/>
            <p:cNvSpPr txBox="1">
              <a:spLocks noChangeArrowheads="1"/>
            </p:cNvSpPr>
            <p:nvPr/>
          </p:nvSpPr>
          <p:spPr bwMode="auto">
            <a:xfrm>
              <a:off x="3456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</p:grpSp>
      <p:grpSp>
        <p:nvGrpSpPr>
          <p:cNvPr id="83976" name="Group 90"/>
          <p:cNvGrpSpPr>
            <a:grpSpLocks/>
          </p:cNvGrpSpPr>
          <p:nvPr/>
        </p:nvGrpSpPr>
        <p:grpSpPr bwMode="auto">
          <a:xfrm>
            <a:off x="6362700" y="5218113"/>
            <a:ext cx="1022350" cy="950912"/>
            <a:chOff x="4056" y="2784"/>
            <a:chExt cx="644" cy="599"/>
          </a:xfrm>
        </p:grpSpPr>
        <p:grpSp>
          <p:nvGrpSpPr>
            <p:cNvPr id="83981" name="Group 91"/>
            <p:cNvGrpSpPr>
              <a:grpSpLocks/>
            </p:cNvGrpSpPr>
            <p:nvPr/>
          </p:nvGrpSpPr>
          <p:grpSpPr bwMode="auto">
            <a:xfrm>
              <a:off x="4080" y="2784"/>
              <a:ext cx="576" cy="576"/>
              <a:chOff x="1296" y="2784"/>
              <a:chExt cx="576" cy="576"/>
            </a:xfrm>
          </p:grpSpPr>
          <p:sp>
            <p:nvSpPr>
              <p:cNvPr id="83998" name="Rectangle 92"/>
              <p:cNvSpPr>
                <a:spLocks noChangeArrowheads="1"/>
              </p:cNvSpPr>
              <p:nvPr/>
            </p:nvSpPr>
            <p:spPr bwMode="auto">
              <a:xfrm>
                <a:off x="1296" y="2784"/>
                <a:ext cx="576" cy="57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3999" name="Line 93"/>
              <p:cNvSpPr>
                <a:spLocks noChangeShapeType="1"/>
              </p:cNvSpPr>
              <p:nvPr/>
            </p:nvSpPr>
            <p:spPr bwMode="auto">
              <a:xfrm>
                <a:off x="1296" y="2928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00" name="Line 94"/>
              <p:cNvSpPr>
                <a:spLocks noChangeShapeType="1"/>
              </p:cNvSpPr>
              <p:nvPr/>
            </p:nvSpPr>
            <p:spPr bwMode="auto">
              <a:xfrm>
                <a:off x="1296" y="3072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01" name="Line 95"/>
              <p:cNvSpPr>
                <a:spLocks noChangeShapeType="1"/>
              </p:cNvSpPr>
              <p:nvPr/>
            </p:nvSpPr>
            <p:spPr bwMode="auto">
              <a:xfrm>
                <a:off x="1296" y="3216"/>
                <a:ext cx="57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02" name="Line 96"/>
              <p:cNvSpPr>
                <a:spLocks noChangeShapeType="1"/>
              </p:cNvSpPr>
              <p:nvPr/>
            </p:nvSpPr>
            <p:spPr bwMode="auto">
              <a:xfrm>
                <a:off x="1440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03" name="Line 97"/>
              <p:cNvSpPr>
                <a:spLocks noChangeShapeType="1"/>
              </p:cNvSpPr>
              <p:nvPr/>
            </p:nvSpPr>
            <p:spPr bwMode="auto">
              <a:xfrm>
                <a:off x="1584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04" name="Line 98"/>
              <p:cNvSpPr>
                <a:spLocks noChangeShapeType="1"/>
              </p:cNvSpPr>
              <p:nvPr/>
            </p:nvSpPr>
            <p:spPr bwMode="auto">
              <a:xfrm>
                <a:off x="1728" y="2784"/>
                <a:ext cx="0" cy="57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982" name="Text Box 99"/>
            <p:cNvSpPr txBox="1">
              <a:spLocks noChangeArrowheads="1"/>
            </p:cNvSpPr>
            <p:nvPr/>
          </p:nvSpPr>
          <p:spPr bwMode="auto">
            <a:xfrm>
              <a:off x="4200" y="2921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26</a:t>
              </a:r>
            </a:p>
          </p:txBody>
        </p:sp>
        <p:sp>
          <p:nvSpPr>
            <p:cNvPr id="83983" name="Text Box 100"/>
            <p:cNvSpPr txBox="1">
              <a:spLocks noChangeArrowheads="1"/>
            </p:cNvSpPr>
            <p:nvPr/>
          </p:nvSpPr>
          <p:spPr bwMode="auto">
            <a:xfrm>
              <a:off x="4200" y="3072"/>
              <a:ext cx="2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17</a:t>
              </a:r>
            </a:p>
          </p:txBody>
        </p:sp>
        <p:sp>
          <p:nvSpPr>
            <p:cNvPr id="83984" name="Text Box 101"/>
            <p:cNvSpPr txBox="1">
              <a:spLocks noChangeArrowheads="1"/>
            </p:cNvSpPr>
            <p:nvPr/>
          </p:nvSpPr>
          <p:spPr bwMode="auto">
            <a:xfrm>
              <a:off x="4368" y="2921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3985" name="Text Box 102"/>
            <p:cNvSpPr txBox="1">
              <a:spLocks noChangeArrowheads="1"/>
            </p:cNvSpPr>
            <p:nvPr/>
          </p:nvSpPr>
          <p:spPr bwMode="auto">
            <a:xfrm>
              <a:off x="4080" y="2921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3986" name="Text Box 103"/>
            <p:cNvSpPr txBox="1">
              <a:spLocks noChangeArrowheads="1"/>
            </p:cNvSpPr>
            <p:nvPr/>
          </p:nvSpPr>
          <p:spPr bwMode="auto">
            <a:xfrm>
              <a:off x="4056" y="2784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16</a:t>
              </a:r>
            </a:p>
          </p:txBody>
        </p:sp>
        <p:sp>
          <p:nvSpPr>
            <p:cNvPr id="83987" name="Text Box 104"/>
            <p:cNvSpPr txBox="1">
              <a:spLocks noChangeArrowheads="1"/>
            </p:cNvSpPr>
            <p:nvPr/>
          </p:nvSpPr>
          <p:spPr bwMode="auto">
            <a:xfrm>
              <a:off x="4200" y="2784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72</a:t>
              </a:r>
            </a:p>
          </p:txBody>
        </p:sp>
        <p:sp>
          <p:nvSpPr>
            <p:cNvPr id="83988" name="Text Box 105"/>
            <p:cNvSpPr txBox="1">
              <a:spLocks noChangeArrowheads="1"/>
            </p:cNvSpPr>
            <p:nvPr/>
          </p:nvSpPr>
          <p:spPr bwMode="auto">
            <a:xfrm>
              <a:off x="4352" y="2784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50</a:t>
              </a:r>
            </a:p>
          </p:txBody>
        </p:sp>
        <p:sp>
          <p:nvSpPr>
            <p:cNvPr id="83989" name="Text Box 106"/>
            <p:cNvSpPr txBox="1">
              <a:spLocks noChangeArrowheads="1"/>
            </p:cNvSpPr>
            <p:nvPr/>
          </p:nvSpPr>
          <p:spPr bwMode="auto">
            <a:xfrm>
              <a:off x="4080" y="30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3990" name="Text Box 107"/>
            <p:cNvSpPr txBox="1">
              <a:spLocks noChangeArrowheads="1"/>
            </p:cNvSpPr>
            <p:nvPr/>
          </p:nvSpPr>
          <p:spPr bwMode="auto">
            <a:xfrm>
              <a:off x="4344" y="3072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26</a:t>
              </a:r>
            </a:p>
          </p:txBody>
        </p:sp>
        <p:sp>
          <p:nvSpPr>
            <p:cNvPr id="83991" name="Text Box 108"/>
            <p:cNvSpPr txBox="1">
              <a:spLocks noChangeArrowheads="1"/>
            </p:cNvSpPr>
            <p:nvPr/>
          </p:nvSpPr>
          <p:spPr bwMode="auto">
            <a:xfrm>
              <a:off x="4080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3992" name="Text Box 109"/>
            <p:cNvSpPr txBox="1">
              <a:spLocks noChangeArrowheads="1"/>
            </p:cNvSpPr>
            <p:nvPr/>
          </p:nvSpPr>
          <p:spPr bwMode="auto">
            <a:xfrm>
              <a:off x="4224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3993" name="Text Box 110"/>
            <p:cNvSpPr txBox="1">
              <a:spLocks noChangeArrowheads="1"/>
            </p:cNvSpPr>
            <p:nvPr/>
          </p:nvSpPr>
          <p:spPr bwMode="auto">
            <a:xfrm>
              <a:off x="4368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3994" name="Text Box 111"/>
            <p:cNvSpPr txBox="1">
              <a:spLocks noChangeArrowheads="1"/>
            </p:cNvSpPr>
            <p:nvPr/>
          </p:nvSpPr>
          <p:spPr bwMode="auto">
            <a:xfrm>
              <a:off x="4488" y="2784"/>
              <a:ext cx="2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25</a:t>
              </a:r>
            </a:p>
          </p:txBody>
        </p:sp>
        <p:sp>
          <p:nvSpPr>
            <p:cNvPr id="83995" name="Text Box 112"/>
            <p:cNvSpPr txBox="1">
              <a:spLocks noChangeArrowheads="1"/>
            </p:cNvSpPr>
            <p:nvPr/>
          </p:nvSpPr>
          <p:spPr bwMode="auto">
            <a:xfrm>
              <a:off x="4512" y="2921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1</a:t>
              </a:r>
            </a:p>
          </p:txBody>
        </p:sp>
        <p:sp>
          <p:nvSpPr>
            <p:cNvPr id="83996" name="Text Box 113"/>
            <p:cNvSpPr txBox="1">
              <a:spLocks noChangeArrowheads="1"/>
            </p:cNvSpPr>
            <p:nvPr/>
          </p:nvSpPr>
          <p:spPr bwMode="auto">
            <a:xfrm>
              <a:off x="4512" y="3072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  <p:sp>
          <p:nvSpPr>
            <p:cNvPr id="83997" name="Text Box 114"/>
            <p:cNvSpPr txBox="1">
              <a:spLocks noChangeArrowheads="1"/>
            </p:cNvSpPr>
            <p:nvPr/>
          </p:nvSpPr>
          <p:spPr bwMode="auto">
            <a:xfrm>
              <a:off x="4512" y="3210"/>
              <a:ext cx="16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200" b="1">
                  <a:latin typeface="Times New Roman" charset="0"/>
                </a:rPr>
                <a:t>0</a:t>
              </a:r>
            </a:p>
          </p:txBody>
        </p:sp>
      </p:grpSp>
      <p:sp>
        <p:nvSpPr>
          <p:cNvPr id="83977" name="Text Box 115"/>
          <p:cNvSpPr txBox="1">
            <a:spLocks noChangeArrowheads="1"/>
          </p:cNvSpPr>
          <p:nvPr/>
        </p:nvSpPr>
        <p:spPr bwMode="auto">
          <a:xfrm>
            <a:off x="1905000" y="6245225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/>
              <a:t>I</a:t>
            </a:r>
          </a:p>
        </p:txBody>
      </p:sp>
      <p:sp>
        <p:nvSpPr>
          <p:cNvPr id="83978" name="Text Box 116"/>
          <p:cNvSpPr txBox="1">
            <a:spLocks noChangeArrowheads="1"/>
          </p:cNvSpPr>
          <p:nvPr/>
        </p:nvSpPr>
        <p:spPr bwMode="auto">
          <a:xfrm>
            <a:off x="3352800" y="6245225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ym typeface="Symbol" charset="0"/>
              </a:rPr>
              <a:t>I/x</a:t>
            </a:r>
            <a:r>
              <a:rPr lang="ja-JP" altLang="en-US" sz="2000">
                <a:sym typeface="Symbol" charset="0"/>
              </a:rPr>
              <a:t>’</a:t>
            </a:r>
            <a:endParaRPr lang="en-US" sz="2000">
              <a:sym typeface="Symbol" charset="0"/>
            </a:endParaRPr>
          </a:p>
        </p:txBody>
      </p:sp>
      <p:sp>
        <p:nvSpPr>
          <p:cNvPr id="83979" name="Text Box 117"/>
          <p:cNvSpPr txBox="1">
            <a:spLocks noChangeArrowheads="1"/>
          </p:cNvSpPr>
          <p:nvPr/>
        </p:nvSpPr>
        <p:spPr bwMode="auto">
          <a:xfrm>
            <a:off x="4876800" y="6245225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>
                <a:sym typeface="Symbol" charset="0"/>
              </a:rPr>
              <a:t>I/y</a:t>
            </a:r>
            <a:r>
              <a:rPr lang="ja-JP" altLang="en-US" sz="2000">
                <a:sym typeface="Symbol" charset="0"/>
              </a:rPr>
              <a:t>’</a:t>
            </a:r>
            <a:endParaRPr lang="en-US" sz="2000">
              <a:sym typeface="Symbol" charset="0"/>
            </a:endParaRPr>
          </a:p>
        </p:txBody>
      </p:sp>
      <p:sp>
        <p:nvSpPr>
          <p:cNvPr id="83980" name="Text Box 118"/>
          <p:cNvSpPr txBox="1">
            <a:spLocks noChangeArrowheads="1"/>
          </p:cNvSpPr>
          <p:nvPr/>
        </p:nvSpPr>
        <p:spPr bwMode="auto">
          <a:xfrm>
            <a:off x="6477000" y="6245225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sym typeface="Symbol" charset="0"/>
              </a:rPr>
              <a:t></a:t>
            </a:r>
            <a:r>
              <a:rPr lang="en-US" sz="2000">
                <a:sym typeface="Symbol" charset="0"/>
              </a:rPr>
              <a:t>I</a:t>
            </a:r>
            <a:r>
              <a:rPr lang="en-US" sz="2000" b="1">
                <a:sym typeface="Symbol" charset="0"/>
              </a:rPr>
              <a:t></a:t>
            </a:r>
            <a:r>
              <a:rPr lang="en-US" sz="2000" b="1" baseline="30000">
                <a:sym typeface="Symbol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8684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edge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400800" cy="5257800"/>
          </a:xfrm>
        </p:spPr>
        <p:txBody>
          <a:bodyPr/>
          <a:lstStyle/>
          <a:p>
            <a:r>
              <a:rPr lang="en-US" dirty="0" smtClean="0"/>
              <a:t>Many edge detectors have been developed</a:t>
            </a:r>
          </a:p>
          <a:p>
            <a:pPr lvl="1"/>
            <a:r>
              <a:rPr lang="en-US" dirty="0" smtClean="0"/>
              <a:t>Most popular are </a:t>
            </a:r>
            <a:r>
              <a:rPr lang="en-US" dirty="0" err="1" smtClean="0"/>
              <a:t>Sobel</a:t>
            </a:r>
            <a:r>
              <a:rPr lang="en-US" dirty="0" smtClean="0"/>
              <a:t> (very simple) and Canny (more sophisticated)</a:t>
            </a:r>
          </a:p>
          <a:p>
            <a:pPr lvl="1"/>
            <a:r>
              <a:rPr lang="en-US" dirty="0" smtClean="0"/>
              <a:t>All are imperfect because edge detection is an ill-defined task</a:t>
            </a:r>
          </a:p>
          <a:p>
            <a:r>
              <a:rPr lang="en-US" dirty="0" smtClean="0"/>
              <a:t>How to use edge detectors for something useful?</a:t>
            </a:r>
          </a:p>
          <a:p>
            <a:pPr lvl="1"/>
            <a:r>
              <a:rPr lang="en-US" dirty="0" smtClean="0"/>
              <a:t>Must be robust to small differences in edge detector output 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1409700"/>
            <a:ext cx="1665346" cy="2504789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7124700" y="4012683"/>
            <a:ext cx="1689100" cy="2540517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669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straight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Challenges: some edge pixels are missing, much background clutter, multiple lines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829300" y="3669783"/>
            <a:ext cx="1943100" cy="292255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449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457200" y="-169863"/>
            <a:ext cx="8229600" cy="1143001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Model fitting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1557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Robustly fitting a model to data is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recurring theme in computer vision </a:t>
            </a:r>
          </a:p>
        </p:txBody>
      </p:sp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1193800" y="3824288"/>
            <a:ext cx="0" cy="198120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1193800" y="5792788"/>
            <a:ext cx="2971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3" name="Oval 6"/>
          <p:cNvSpPr>
            <a:spLocks noChangeArrowheads="1"/>
          </p:cNvSpPr>
          <p:nvPr/>
        </p:nvSpPr>
        <p:spPr bwMode="auto">
          <a:xfrm>
            <a:off x="1892300" y="47513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Oval 7"/>
          <p:cNvSpPr>
            <a:spLocks noChangeArrowheads="1"/>
          </p:cNvSpPr>
          <p:nvPr/>
        </p:nvSpPr>
        <p:spPr bwMode="auto">
          <a:xfrm>
            <a:off x="1511300" y="47386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Oval 8"/>
          <p:cNvSpPr>
            <a:spLocks noChangeArrowheads="1"/>
          </p:cNvSpPr>
          <p:nvPr/>
        </p:nvSpPr>
        <p:spPr bwMode="auto">
          <a:xfrm>
            <a:off x="1308100" y="49037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Oval 9"/>
          <p:cNvSpPr>
            <a:spLocks noChangeArrowheads="1"/>
          </p:cNvSpPr>
          <p:nvPr/>
        </p:nvSpPr>
        <p:spPr bwMode="auto">
          <a:xfrm>
            <a:off x="1676400" y="48783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Oval 10"/>
          <p:cNvSpPr>
            <a:spLocks noChangeArrowheads="1"/>
          </p:cNvSpPr>
          <p:nvPr/>
        </p:nvSpPr>
        <p:spPr bwMode="auto">
          <a:xfrm>
            <a:off x="2527300" y="48656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Oval 11"/>
          <p:cNvSpPr>
            <a:spLocks noChangeArrowheads="1"/>
          </p:cNvSpPr>
          <p:nvPr/>
        </p:nvSpPr>
        <p:spPr bwMode="auto">
          <a:xfrm>
            <a:off x="2159000" y="4827588"/>
            <a:ext cx="88900" cy="88900"/>
          </a:xfrm>
          <a:prstGeom prst="ellipse">
            <a:avLst/>
          </a:prstGeom>
          <a:solidFill>
            <a:srgbClr val="66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Oval 12"/>
          <p:cNvSpPr>
            <a:spLocks noChangeArrowheads="1"/>
          </p:cNvSpPr>
          <p:nvPr/>
        </p:nvSpPr>
        <p:spPr bwMode="auto">
          <a:xfrm>
            <a:off x="2349500" y="471963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780" name="Group 13"/>
          <p:cNvGrpSpPr>
            <a:grpSpLocks/>
          </p:cNvGrpSpPr>
          <p:nvPr/>
        </p:nvGrpSpPr>
        <p:grpSpPr bwMode="auto">
          <a:xfrm>
            <a:off x="2019300" y="4751388"/>
            <a:ext cx="914400" cy="254000"/>
            <a:chOff x="1704" y="2176"/>
            <a:chExt cx="576" cy="160"/>
          </a:xfrm>
        </p:grpSpPr>
        <p:sp>
          <p:nvSpPr>
            <p:cNvPr id="32784" name="Oval 14"/>
            <p:cNvSpPr>
              <a:spLocks noChangeArrowheads="1"/>
            </p:cNvSpPr>
            <p:nvPr/>
          </p:nvSpPr>
          <p:spPr bwMode="auto">
            <a:xfrm>
              <a:off x="2224" y="2176"/>
              <a:ext cx="56" cy="5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5" name="Oval 15"/>
            <p:cNvSpPr>
              <a:spLocks noChangeArrowheads="1"/>
            </p:cNvSpPr>
            <p:nvPr/>
          </p:nvSpPr>
          <p:spPr bwMode="auto">
            <a:xfrm>
              <a:off x="1704" y="2280"/>
              <a:ext cx="56" cy="56"/>
            </a:xfrm>
            <a:prstGeom prst="ellipse">
              <a:avLst/>
            </a:prstGeom>
            <a:solidFill>
              <a:srgbClr val="66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16" name="Straight Connector 15"/>
          <p:cNvCxnSpPr>
            <a:cxnSpLocks noChangeShapeType="1"/>
          </p:cNvCxnSpPr>
          <p:nvPr/>
        </p:nvCxnSpPr>
        <p:spPr bwMode="auto">
          <a:xfrm>
            <a:off x="1244600" y="4865688"/>
            <a:ext cx="2882900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3124200" y="836613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1263650" y="4281488"/>
            <a:ext cx="2882900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086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Filtering in spatial domain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39" t="12923" r="12308" b="45232"/>
          <a:stretch>
            <a:fillRect/>
          </a:stretch>
        </p:blipFill>
        <p:spPr bwMode="auto">
          <a:xfrm>
            <a:off x="3962400" y="37338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1" name="Group 5"/>
          <p:cNvGrpSpPr>
            <a:grpSpLocks noChangeAspect="1"/>
          </p:cNvGrpSpPr>
          <p:nvPr/>
        </p:nvGrpSpPr>
        <p:grpSpPr bwMode="auto">
          <a:xfrm>
            <a:off x="6858000" y="0"/>
            <a:ext cx="1390650" cy="1371600"/>
            <a:chOff x="144" y="144"/>
            <a:chExt cx="1152" cy="1136"/>
          </a:xfrm>
        </p:grpSpPr>
        <p:sp>
          <p:nvSpPr>
            <p:cNvPr id="37896" name="Rectangle 6"/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37897" name="Rectangle 7"/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37898" name="Rectangle 8"/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37899" name="Rectangle 9"/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-2</a:t>
              </a:r>
            </a:p>
          </p:txBody>
        </p:sp>
        <p:sp>
          <p:nvSpPr>
            <p:cNvPr id="37900" name="Rectangle 10"/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37901" name="Rectangle 11"/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2</a:t>
              </a:r>
            </a:p>
          </p:txBody>
        </p:sp>
        <p:sp>
          <p:nvSpPr>
            <p:cNvPr id="37902" name="Rectangle 12"/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-1</a:t>
              </a:r>
            </a:p>
          </p:txBody>
        </p:sp>
        <p:sp>
          <p:nvSpPr>
            <p:cNvPr id="37903" name="Rectangle 13"/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0</a:t>
              </a:r>
            </a:p>
          </p:txBody>
        </p:sp>
        <p:sp>
          <p:nvSpPr>
            <p:cNvPr id="37904" name="Rectangle 14"/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 sz="2000"/>
                <a:t>1</a:t>
              </a:r>
            </a:p>
          </p:txBody>
        </p:sp>
        <p:sp>
          <p:nvSpPr>
            <p:cNvPr id="37905" name="Line 15"/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6" name="Line 16"/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7" name="Line 17"/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8" name="Line 18"/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09" name="Line 19"/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0" name="Line 20"/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1" name="Line 21"/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  <p:sp>
          <p:nvSpPr>
            <p:cNvPr id="37912" name="Line 22"/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 anchor="ctr" anchorCtr="1"/>
            <a:lstStyle/>
            <a:p>
              <a:endParaRPr lang="en-US"/>
            </a:p>
          </p:txBody>
        </p:sp>
      </p:grpSp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59259" r="44444" b="5185"/>
          <a:stretch>
            <a:fillRect/>
          </a:stretch>
        </p:blipFill>
        <p:spPr bwMode="auto">
          <a:xfrm>
            <a:off x="5473700" y="2743200"/>
            <a:ext cx="36703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14815" r="44444" b="46667"/>
          <a:stretch>
            <a:fillRect/>
          </a:stretch>
        </p:blipFill>
        <p:spPr bwMode="auto">
          <a:xfrm>
            <a:off x="0" y="2667000"/>
            <a:ext cx="3352800" cy="242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3352800" y="3581400"/>
            <a:ext cx="623888" cy="1446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800" dirty="0">
                <a:solidFill>
                  <a:schemeClr val="accent1">
                    <a:lumMod val="75000"/>
                  </a:schemeClr>
                </a:solidFill>
                <a:ea typeface="+mn-ea"/>
                <a:cs typeface="+mn-cs"/>
              </a:rPr>
              <a:t>*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00600" y="3632200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ea typeface="+mn-ea"/>
                <a:cs typeface="+mn-cs"/>
              </a:rPr>
              <a:t>=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210043" y="6501368"/>
            <a:ext cx="196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credit: </a:t>
            </a:r>
            <a:r>
              <a:rPr lang="en-US" dirty="0" err="1" smtClean="0"/>
              <a:t>Hoiem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80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457200" y="-169863"/>
            <a:ext cx="8229600" cy="1143001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Model fitting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15570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Robustly fitting a model to data is </a:t>
            </a:r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a recurring theme in computer vision </a:t>
            </a:r>
          </a:p>
        </p:txBody>
      </p:sp>
      <p:sp>
        <p:nvSpPr>
          <p:cNvPr id="32771" name="Line 4"/>
          <p:cNvSpPr>
            <a:spLocks noChangeShapeType="1"/>
          </p:cNvSpPr>
          <p:nvPr/>
        </p:nvSpPr>
        <p:spPr bwMode="auto">
          <a:xfrm>
            <a:off x="1193800" y="3824288"/>
            <a:ext cx="0" cy="198120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>
            <a:off x="1193800" y="5792788"/>
            <a:ext cx="2971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2773" name="Oval 6"/>
          <p:cNvSpPr>
            <a:spLocks noChangeArrowheads="1"/>
          </p:cNvSpPr>
          <p:nvPr/>
        </p:nvSpPr>
        <p:spPr bwMode="auto">
          <a:xfrm>
            <a:off x="1892300" y="47513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Oval 7"/>
          <p:cNvSpPr>
            <a:spLocks noChangeArrowheads="1"/>
          </p:cNvSpPr>
          <p:nvPr/>
        </p:nvSpPr>
        <p:spPr bwMode="auto">
          <a:xfrm>
            <a:off x="1511300" y="47386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5" name="Oval 8"/>
          <p:cNvSpPr>
            <a:spLocks noChangeArrowheads="1"/>
          </p:cNvSpPr>
          <p:nvPr/>
        </p:nvSpPr>
        <p:spPr bwMode="auto">
          <a:xfrm>
            <a:off x="1308100" y="49037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Oval 9"/>
          <p:cNvSpPr>
            <a:spLocks noChangeArrowheads="1"/>
          </p:cNvSpPr>
          <p:nvPr/>
        </p:nvSpPr>
        <p:spPr bwMode="auto">
          <a:xfrm>
            <a:off x="1676400" y="48783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Oval 10"/>
          <p:cNvSpPr>
            <a:spLocks noChangeArrowheads="1"/>
          </p:cNvSpPr>
          <p:nvPr/>
        </p:nvSpPr>
        <p:spPr bwMode="auto">
          <a:xfrm>
            <a:off x="2527300" y="48656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Oval 11"/>
          <p:cNvSpPr>
            <a:spLocks noChangeArrowheads="1"/>
          </p:cNvSpPr>
          <p:nvPr/>
        </p:nvSpPr>
        <p:spPr bwMode="auto">
          <a:xfrm>
            <a:off x="2159000" y="4827588"/>
            <a:ext cx="88900" cy="88900"/>
          </a:xfrm>
          <a:prstGeom prst="ellipse">
            <a:avLst/>
          </a:prstGeom>
          <a:solidFill>
            <a:srgbClr val="66FF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9" name="Oval 12"/>
          <p:cNvSpPr>
            <a:spLocks noChangeArrowheads="1"/>
          </p:cNvSpPr>
          <p:nvPr/>
        </p:nvSpPr>
        <p:spPr bwMode="auto">
          <a:xfrm>
            <a:off x="2349500" y="471963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2780" name="Group 13"/>
          <p:cNvGrpSpPr>
            <a:grpSpLocks/>
          </p:cNvGrpSpPr>
          <p:nvPr/>
        </p:nvGrpSpPr>
        <p:grpSpPr bwMode="auto">
          <a:xfrm>
            <a:off x="2019300" y="4751388"/>
            <a:ext cx="914400" cy="254000"/>
            <a:chOff x="1704" y="2176"/>
            <a:chExt cx="576" cy="160"/>
          </a:xfrm>
        </p:grpSpPr>
        <p:sp>
          <p:nvSpPr>
            <p:cNvPr id="32784" name="Oval 14"/>
            <p:cNvSpPr>
              <a:spLocks noChangeArrowheads="1"/>
            </p:cNvSpPr>
            <p:nvPr/>
          </p:nvSpPr>
          <p:spPr bwMode="auto">
            <a:xfrm>
              <a:off x="2224" y="2176"/>
              <a:ext cx="56" cy="56"/>
            </a:xfrm>
            <a:prstGeom prst="ellipse">
              <a:avLst/>
            </a:prstGeom>
            <a:solidFill>
              <a:schemeClr val="accent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785" name="Oval 15"/>
            <p:cNvSpPr>
              <a:spLocks noChangeArrowheads="1"/>
            </p:cNvSpPr>
            <p:nvPr/>
          </p:nvSpPr>
          <p:spPr bwMode="auto">
            <a:xfrm>
              <a:off x="1704" y="2280"/>
              <a:ext cx="56" cy="56"/>
            </a:xfrm>
            <a:prstGeom prst="ellipse">
              <a:avLst/>
            </a:prstGeom>
            <a:solidFill>
              <a:srgbClr val="66FF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3124200" y="836613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1263650" y="4281488"/>
            <a:ext cx="2882900" cy="15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Line 4"/>
          <p:cNvSpPr>
            <a:spLocks noChangeShapeType="1"/>
          </p:cNvSpPr>
          <p:nvPr/>
        </p:nvSpPr>
        <p:spPr bwMode="auto">
          <a:xfrm>
            <a:off x="4840373" y="3812445"/>
            <a:ext cx="0" cy="198120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>
            <a:off x="4840373" y="5780945"/>
            <a:ext cx="2971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3" name="Oval 6"/>
          <p:cNvSpPr>
            <a:spLocks noChangeArrowheads="1"/>
          </p:cNvSpPr>
          <p:nvPr/>
        </p:nvSpPr>
        <p:spPr bwMode="auto">
          <a:xfrm>
            <a:off x="7027578" y="410133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7"/>
          <p:cNvSpPr>
            <a:spLocks noChangeArrowheads="1"/>
          </p:cNvSpPr>
          <p:nvPr/>
        </p:nvSpPr>
        <p:spPr bwMode="auto">
          <a:xfrm>
            <a:off x="5440093" y="5283591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>
            <a:off x="5125936" y="5553332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>
            <a:off x="5864860" y="5082717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10"/>
          <p:cNvSpPr>
            <a:spLocks noChangeArrowheads="1"/>
          </p:cNvSpPr>
          <p:nvPr/>
        </p:nvSpPr>
        <p:spPr bwMode="auto">
          <a:xfrm>
            <a:off x="7392961" y="37353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12"/>
          <p:cNvSpPr>
            <a:spLocks noChangeArrowheads="1"/>
          </p:cNvSpPr>
          <p:nvPr/>
        </p:nvSpPr>
        <p:spPr bwMode="auto">
          <a:xfrm>
            <a:off x="6738096" y="4363449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6"/>
          <p:cNvSpPr>
            <a:spLocks noChangeArrowheads="1"/>
          </p:cNvSpPr>
          <p:nvPr/>
        </p:nvSpPr>
        <p:spPr bwMode="auto">
          <a:xfrm>
            <a:off x="6410425" y="4686586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5864860" y="4145788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8"/>
          <p:cNvSpPr>
            <a:spLocks noChangeArrowheads="1"/>
          </p:cNvSpPr>
          <p:nvPr/>
        </p:nvSpPr>
        <p:spPr bwMode="auto">
          <a:xfrm>
            <a:off x="5386823" y="3934669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9"/>
          <p:cNvSpPr>
            <a:spLocks noChangeArrowheads="1"/>
          </p:cNvSpPr>
          <p:nvPr/>
        </p:nvSpPr>
        <p:spPr bwMode="auto">
          <a:xfrm>
            <a:off x="6245084" y="4339427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10"/>
          <p:cNvSpPr>
            <a:spLocks noChangeArrowheads="1"/>
          </p:cNvSpPr>
          <p:nvPr/>
        </p:nvSpPr>
        <p:spPr bwMode="auto">
          <a:xfrm>
            <a:off x="7197141" y="5130942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12"/>
          <p:cNvSpPr>
            <a:spLocks noChangeArrowheads="1"/>
          </p:cNvSpPr>
          <p:nvPr/>
        </p:nvSpPr>
        <p:spPr bwMode="auto">
          <a:xfrm>
            <a:off x="6878189" y="4852395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10"/>
          <p:cNvSpPr>
            <a:spLocks noChangeArrowheads="1"/>
          </p:cNvSpPr>
          <p:nvPr/>
        </p:nvSpPr>
        <p:spPr bwMode="auto">
          <a:xfrm>
            <a:off x="7549209" y="5385912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8"/>
          <p:cNvSpPr>
            <a:spLocks noChangeArrowheads="1"/>
          </p:cNvSpPr>
          <p:nvPr/>
        </p:nvSpPr>
        <p:spPr bwMode="auto">
          <a:xfrm>
            <a:off x="5037036" y="3723545"/>
            <a:ext cx="88900" cy="88900"/>
          </a:xfrm>
          <a:prstGeom prst="ellipse">
            <a:avLst/>
          </a:prstGeom>
          <a:solidFill>
            <a:schemeClr val="accent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2" name="Straight Connector 41"/>
          <p:cNvCxnSpPr>
            <a:cxnSpLocks noChangeShapeType="1"/>
          </p:cNvCxnSpPr>
          <p:nvPr/>
        </p:nvCxnSpPr>
        <p:spPr bwMode="auto">
          <a:xfrm flipV="1">
            <a:off x="4968975" y="4667577"/>
            <a:ext cx="2773649" cy="2409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82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straight 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Challenges: some edge pixels are missing, much background clutter, multiple lines</a:t>
            </a:r>
          </a:p>
          <a:p>
            <a:r>
              <a:rPr lang="en-US" sz="2800" dirty="0" smtClean="0"/>
              <a:t>One </a:t>
            </a:r>
            <a:r>
              <a:rPr lang="en-US" sz="2800" dirty="0"/>
              <a:t>solution: try</a:t>
            </a:r>
            <a:r>
              <a:rPr lang="en-US" sz="2800" dirty="0" smtClean="0"/>
              <a:t> all </a:t>
            </a:r>
            <a:r>
              <a:rPr lang="en-US" sz="2800" dirty="0"/>
              <a:t>possible lines and</a:t>
            </a:r>
            <a:r>
              <a:rPr lang="en-US" sz="2800" dirty="0" smtClean="0"/>
              <a:t> count how </a:t>
            </a:r>
            <a:r>
              <a:rPr lang="en-US" sz="2800" dirty="0"/>
              <a:t>many points each line passes </a:t>
            </a:r>
            <a:r>
              <a:rPr lang="en-US" sz="2800" dirty="0" smtClean="0"/>
              <a:t>through</a:t>
            </a:r>
          </a:p>
          <a:p>
            <a:pPr lvl="1"/>
            <a:r>
              <a:rPr lang="en-US" sz="2400" dirty="0" smtClean="0"/>
              <a:t>choose line with most support</a:t>
            </a:r>
          </a:p>
          <a:p>
            <a:pPr lvl="1"/>
            <a:r>
              <a:rPr lang="en-US" sz="2400" dirty="0" smtClean="0"/>
              <a:t>The </a:t>
            </a:r>
            <a:r>
              <a:rPr lang="en-US" sz="2400" i="1" dirty="0" smtClean="0"/>
              <a:t>Hough transform </a:t>
            </a:r>
            <a:r>
              <a:rPr lang="en-US" sz="2400" dirty="0" smtClean="0"/>
              <a:t>provides</a:t>
            </a:r>
          </a:p>
          <a:p>
            <a:pPr lvl="1">
              <a:buNone/>
            </a:pPr>
            <a:r>
              <a:rPr lang="en-US" sz="2400" dirty="0" smtClean="0"/>
              <a:t>	an efficient way of doing this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5829300" y="3669783"/>
            <a:ext cx="1943100" cy="2922550"/>
          </a:xfrm>
          <a:prstGeom prst="rect">
            <a:avLst/>
          </a:prstGeom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5816600" y="4865688"/>
            <a:ext cx="19939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803900" y="4167188"/>
            <a:ext cx="1993900" cy="16494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816600" y="4445000"/>
            <a:ext cx="1981200" cy="863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 flipV="1">
            <a:off x="5288756" y="4160044"/>
            <a:ext cx="2389188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H="1">
            <a:off x="4667250" y="5010150"/>
            <a:ext cx="2933700" cy="228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V="1">
            <a:off x="5365750" y="4768850"/>
            <a:ext cx="2921000" cy="698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46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-195262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850900"/>
            <a:ext cx="8229600" cy="4525963"/>
          </a:xfrm>
        </p:spPr>
        <p:txBody>
          <a:bodyPr/>
          <a:lstStyle/>
          <a:p>
            <a:r>
              <a:rPr lang="en-US" dirty="0" smtClean="0"/>
              <a:t>Basic idea: Every pixel casts a vote for all of the lines that could have generated it</a:t>
            </a:r>
          </a:p>
          <a:p>
            <a:pPr lvl="1"/>
            <a:r>
              <a:rPr lang="en-US" dirty="0" smtClean="0"/>
              <a:t>Tabulate votes to find most likely </a:t>
            </a:r>
            <a:r>
              <a:rPr lang="en-US" dirty="0" err="1" smtClean="0"/>
              <a:t>line(s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Voting is conducted in a parameter space</a:t>
            </a:r>
          </a:p>
          <a:p>
            <a:pPr lvl="1"/>
            <a:r>
              <a:rPr lang="en-US" dirty="0" smtClean="0"/>
              <a:t>For lines, we could parameterize in terms of slope and </a:t>
            </a:r>
            <a:r>
              <a:rPr lang="en-US" dirty="0" err="1" smtClean="0"/>
              <a:t>y</a:t>
            </a:r>
            <a:r>
              <a:rPr lang="en-US" dirty="0" smtClean="0"/>
              <a:t>-intercept, i.e. </a:t>
            </a:r>
            <a:r>
              <a:rPr lang="en-US" dirty="0" err="1" smtClean="0">
                <a:solidFill>
                  <a:schemeClr val="tx1"/>
                </a:solidFill>
              </a:rPr>
              <a:t>y</a:t>
            </a:r>
            <a:r>
              <a:rPr lang="en-US" dirty="0" smtClean="0">
                <a:solidFill>
                  <a:schemeClr val="tx1"/>
                </a:solidFill>
              </a:rPr>
              <a:t>=</a:t>
            </a:r>
            <a:r>
              <a:rPr lang="en-US" dirty="0" err="1" smtClean="0">
                <a:solidFill>
                  <a:schemeClr val="tx1"/>
                </a:solidFill>
              </a:rPr>
              <a:t>mx+b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-241300" y="5372100"/>
            <a:ext cx="1803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647700" y="6299200"/>
            <a:ext cx="22225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27100" y="47371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36700" y="53467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46300" y="59563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5600" y="4343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01900" y="632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686300" y="5321300"/>
            <a:ext cx="1803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5575300" y="6248400"/>
            <a:ext cx="22225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3200" y="4292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29500" y="62738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498600" y="4432300"/>
            <a:ext cx="339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which lines intercept this point?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rot="5400000">
            <a:off x="1663700" y="4800600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98500" y="5359400"/>
            <a:ext cx="2463800" cy="127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562600" y="53086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647700" y="5003800"/>
            <a:ext cx="2260600" cy="6477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702300" y="55118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800100" y="4864100"/>
            <a:ext cx="1663700" cy="9398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5867400" y="57531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rot="16200000" flipH="1">
            <a:off x="4629150" y="4819650"/>
            <a:ext cx="2070100" cy="1244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926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4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-195262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850900"/>
            <a:ext cx="8229600" cy="4525963"/>
          </a:xfrm>
        </p:spPr>
        <p:txBody>
          <a:bodyPr/>
          <a:lstStyle/>
          <a:p>
            <a:r>
              <a:rPr lang="en-US" dirty="0" smtClean="0"/>
              <a:t>Basic idea: Every pixel casts a vote for all of the lines that could have generated it</a:t>
            </a:r>
          </a:p>
          <a:p>
            <a:pPr lvl="1"/>
            <a:r>
              <a:rPr lang="en-US" dirty="0" smtClean="0"/>
              <a:t>Tabulate votes to find most likely </a:t>
            </a:r>
            <a:r>
              <a:rPr lang="en-US" dirty="0" err="1" smtClean="0"/>
              <a:t>line(s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Voting is conducted in a parameter space</a:t>
            </a:r>
          </a:p>
          <a:p>
            <a:pPr lvl="1"/>
            <a:r>
              <a:rPr lang="en-US" dirty="0" smtClean="0"/>
              <a:t>For lines, we could parameterize in terms of slope and </a:t>
            </a:r>
            <a:r>
              <a:rPr lang="en-US" dirty="0" err="1" smtClean="0"/>
              <a:t>y</a:t>
            </a:r>
            <a:r>
              <a:rPr lang="en-US" dirty="0" smtClean="0"/>
              <a:t>-intercept, i.e. </a:t>
            </a:r>
            <a:r>
              <a:rPr lang="en-US" dirty="0" err="1" smtClean="0"/>
              <a:t>y</a:t>
            </a:r>
            <a:r>
              <a:rPr lang="en-US" dirty="0" smtClean="0"/>
              <a:t>=</a:t>
            </a:r>
            <a:r>
              <a:rPr lang="en-US" dirty="0" err="1" smtClean="0"/>
              <a:t>mx+b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-241300" y="5372100"/>
            <a:ext cx="1803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647700" y="6299200"/>
            <a:ext cx="22225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27100" y="47371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36700" y="53467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46300" y="59563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5600" y="4343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01900" y="632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686300" y="5321300"/>
            <a:ext cx="1803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5575300" y="6248400"/>
            <a:ext cx="22225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3200" y="4292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29500" y="62738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676400" y="4991100"/>
            <a:ext cx="3771900" cy="368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041400" y="4356100"/>
            <a:ext cx="3911600" cy="393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31" idx="1"/>
          </p:cNvCxnSpPr>
          <p:nvPr/>
        </p:nvCxnSpPr>
        <p:spPr>
          <a:xfrm>
            <a:off x="4889500" y="4216400"/>
            <a:ext cx="2540000" cy="22420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4476750" y="4667250"/>
            <a:ext cx="2324100" cy="1295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H="1">
            <a:off x="4279900" y="5003800"/>
            <a:ext cx="2400300" cy="8509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2286000" y="5803900"/>
            <a:ext cx="3314700" cy="165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379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457200" y="-195262"/>
            <a:ext cx="8229600" cy="1143000"/>
          </a:xfrm>
        </p:spPr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850900"/>
            <a:ext cx="8229600" cy="4525963"/>
          </a:xfrm>
        </p:spPr>
        <p:txBody>
          <a:bodyPr/>
          <a:lstStyle/>
          <a:p>
            <a:r>
              <a:rPr lang="en-US" dirty="0" smtClean="0"/>
              <a:t>Basic idea: Every pixel casts a vote for all of the lines that could have generated it</a:t>
            </a:r>
          </a:p>
          <a:p>
            <a:pPr lvl="1"/>
            <a:r>
              <a:rPr lang="en-US" dirty="0" smtClean="0"/>
              <a:t>Tabulate votes to find most likely </a:t>
            </a:r>
            <a:r>
              <a:rPr lang="en-US" dirty="0" err="1" smtClean="0"/>
              <a:t>line(s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Voting is conducted in a parameter space</a:t>
            </a:r>
          </a:p>
          <a:p>
            <a:pPr lvl="1"/>
            <a:r>
              <a:rPr lang="en-US" dirty="0" smtClean="0"/>
              <a:t>For lines, we could parameterize in terms of slope and </a:t>
            </a:r>
            <a:r>
              <a:rPr lang="en-US" dirty="0" err="1" smtClean="0"/>
              <a:t>y</a:t>
            </a:r>
            <a:r>
              <a:rPr lang="en-US" dirty="0" smtClean="0"/>
              <a:t>-intercept, i.e. </a:t>
            </a:r>
            <a:r>
              <a:rPr lang="en-US" dirty="0" err="1" smtClean="0"/>
              <a:t>y</a:t>
            </a:r>
            <a:r>
              <a:rPr lang="en-US" dirty="0" smtClean="0"/>
              <a:t>=</a:t>
            </a:r>
            <a:r>
              <a:rPr lang="en-US" dirty="0" err="1" smtClean="0"/>
              <a:t>mx+b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-241300" y="5372100"/>
            <a:ext cx="1803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0800000">
            <a:off x="647700" y="6299200"/>
            <a:ext cx="22225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27100" y="47371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536700" y="53467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46300" y="59563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5600" y="43434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01900" y="63246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686300" y="5321300"/>
            <a:ext cx="1803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5575300" y="6248400"/>
            <a:ext cx="22225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83200" y="4292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29500" y="6273800"/>
            <a:ext cx="3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</a:t>
            </a:r>
            <a:endParaRPr lang="en-US" dirty="0"/>
          </a:p>
        </p:txBody>
      </p:sp>
      <p:cxnSp>
        <p:nvCxnSpPr>
          <p:cNvPr id="49" name="Straight Connector 48"/>
          <p:cNvCxnSpPr>
            <a:endCxn id="31" idx="1"/>
          </p:cNvCxnSpPr>
          <p:nvPr/>
        </p:nvCxnSpPr>
        <p:spPr>
          <a:xfrm>
            <a:off x="4889500" y="4216400"/>
            <a:ext cx="2540000" cy="224206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4476750" y="4667250"/>
            <a:ext cx="2324100" cy="1295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H="1">
            <a:off x="4279900" y="5003800"/>
            <a:ext cx="2400300" cy="8509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9" idx="1"/>
          </p:cNvCxnSpPr>
          <p:nvPr/>
        </p:nvCxnSpPr>
        <p:spPr>
          <a:xfrm rot="10800000" flipV="1">
            <a:off x="5194300" y="4171266"/>
            <a:ext cx="774700" cy="1848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69000" y="3848100"/>
            <a:ext cx="336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Intersection point gives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parameters of best fit line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661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parameterization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A better parameterization is to use polar coordinates, to avoid unbounded slope (</a:t>
            </a:r>
            <a:r>
              <a:rPr lang="en-US" sz="3000" dirty="0" err="1" smtClean="0"/>
              <a:t>m</a:t>
            </a:r>
            <a:r>
              <a:rPr lang="en-US" sz="3000" dirty="0" smtClean="0"/>
              <a:t>)</a:t>
            </a:r>
          </a:p>
          <a:p>
            <a:pPr lvl="1"/>
            <a:r>
              <a:rPr lang="en-US" dirty="0" smtClean="0"/>
              <a:t>Equation of a line is then </a:t>
            </a:r>
          </a:p>
          <a:p>
            <a:pPr lvl="1"/>
            <a:r>
              <a:rPr lang="en-US" dirty="0" smtClean="0"/>
              <a:t>A point in image space corresponds with a _____ in Hough space</a:t>
            </a:r>
          </a:p>
          <a:p>
            <a:endParaRPr lang="en-US" dirty="0"/>
          </a:p>
        </p:txBody>
      </p:sp>
      <p:graphicFrame>
        <p:nvGraphicFramePr>
          <p:cNvPr id="4096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2101088"/>
              </p:ext>
            </p:extLst>
          </p:nvPr>
        </p:nvGraphicFramePr>
        <p:xfrm>
          <a:off x="4965700" y="2029897"/>
          <a:ext cx="2905125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588" name="Equation" r:id="rId4" imgW="1320480" imgH="203040" progId="Equation.3">
                  <p:embed/>
                </p:oleObj>
              </mc:Choice>
              <mc:Fallback>
                <p:oleObj name="Equation" r:id="rId4" imgW="1320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700" y="2029897"/>
                        <a:ext cx="2905125" cy="446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571500" y="5181600"/>
            <a:ext cx="1803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0800000">
            <a:off x="1460500" y="6108700"/>
            <a:ext cx="22225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739900" y="45466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49500" y="51562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959100" y="5765800"/>
            <a:ext cx="63500" cy="63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68400" y="41529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14700" y="61341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x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rot="10800000">
            <a:off x="5575300" y="6248400"/>
            <a:ext cx="22225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283200" y="4292600"/>
            <a:ext cx="3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ρ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29500" y="62738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θ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4686300" y="5321300"/>
            <a:ext cx="18034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8500" y="4813300"/>
            <a:ext cx="4292600" cy="10160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6" idx="1"/>
          </p:cNvCxnSpPr>
          <p:nvPr/>
        </p:nvCxnSpPr>
        <p:spPr>
          <a:xfrm>
            <a:off x="2540000" y="5219700"/>
            <a:ext cx="1968500" cy="10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118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4000" contrast="-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55700" y="1803400"/>
            <a:ext cx="68199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5267" name="Text Box 3"/>
          <p:cNvSpPr txBox="1">
            <a:spLocks noChangeArrowheads="1"/>
          </p:cNvSpPr>
          <p:nvPr/>
        </p:nvSpPr>
        <p:spPr bwMode="auto">
          <a:xfrm>
            <a:off x="2159000" y="5273675"/>
            <a:ext cx="1784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Image space</a:t>
            </a:r>
          </a:p>
        </p:txBody>
      </p:sp>
      <p:sp>
        <p:nvSpPr>
          <p:cNvPr id="1035268" name="Text Box 4"/>
          <p:cNvSpPr txBox="1">
            <a:spLocks noChangeArrowheads="1"/>
          </p:cNvSpPr>
          <p:nvPr/>
        </p:nvSpPr>
        <p:spPr bwMode="auto">
          <a:xfrm>
            <a:off x="5295900" y="5337175"/>
            <a:ext cx="3352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Hough space</a:t>
            </a:r>
          </a:p>
          <a:p>
            <a:endParaRPr lang="en-US" sz="2400" b="1" dirty="0">
              <a:latin typeface="Times" pitchFamily="-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78300" y="1892300"/>
            <a:ext cx="3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ρ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0" y="52578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θ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practice, both image space and Hough space are </a:t>
            </a:r>
            <a:r>
              <a:rPr lang="en-US" dirty="0" err="1" smtClean="0"/>
              <a:t>discretized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76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9663" y="1514475"/>
            <a:ext cx="69469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159000" y="4740275"/>
            <a:ext cx="1784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Image space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295900" y="4879975"/>
            <a:ext cx="3352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Hough space</a:t>
            </a:r>
          </a:p>
          <a:p>
            <a:endParaRPr lang="en-US" sz="2400" b="1" dirty="0">
              <a:latin typeface="Times" pitchFamily="-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300" y="1358900"/>
            <a:ext cx="3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ρ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20000" y="4724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E87F8-74E3-48FE-9DE4-723D765CCEB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3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04900" y="1219200"/>
            <a:ext cx="69469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159000" y="4740275"/>
            <a:ext cx="1784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Image space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295900" y="4879975"/>
            <a:ext cx="3352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Hough space</a:t>
            </a:r>
          </a:p>
          <a:p>
            <a:endParaRPr lang="en-US" sz="2400" b="1" dirty="0">
              <a:latin typeface="Times" pitchFamily="-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7200" y="1308100"/>
            <a:ext cx="3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ρ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0" y="472440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θ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E87F8-74E3-48FE-9DE4-723D765CCEB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737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AutoShape 2"/>
          <p:cNvSpPr>
            <a:spLocks noChangeArrowheads="1"/>
          </p:cNvSpPr>
          <p:nvPr/>
        </p:nvSpPr>
        <p:spPr bwMode="auto">
          <a:xfrm>
            <a:off x="242888" y="1395413"/>
            <a:ext cx="8648700" cy="112395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062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  <a:ln/>
        </p:spPr>
        <p:txBody>
          <a:bodyPr lIns="0" tIns="0" rIns="0" bIns="0" anchor="ctr"/>
          <a:lstStyle/>
          <a:p>
            <a:pPr defTabSz="449263">
              <a:lnSpc>
                <a:spcPct val="93000"/>
              </a:lnSpc>
              <a:buClr>
                <a:srgbClr val="000000"/>
              </a:buClr>
              <a:buFont typeface="Times" pitchFamily="-1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kumimoji="0" lang="en-GB" sz="3600">
                <a:solidFill>
                  <a:srgbClr val="000000"/>
                </a:solidFill>
              </a:rPr>
              <a:t>Real World Example</a:t>
            </a:r>
          </a:p>
        </p:txBody>
      </p:sp>
      <p:pic>
        <p:nvPicPr>
          <p:cNvPr id="10506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94063" y="1295400"/>
            <a:ext cx="2438400" cy="2438400"/>
          </a:xfrm>
          <a:prstGeom prst="rect">
            <a:avLst/>
          </a:prstGeom>
          <a:noFill/>
        </p:spPr>
      </p:pic>
      <p:pic>
        <p:nvPicPr>
          <p:cNvPr id="10506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3250" y="1295400"/>
            <a:ext cx="2438400" cy="2438400"/>
          </a:xfrm>
          <a:prstGeom prst="rect">
            <a:avLst/>
          </a:prstGeom>
          <a:noFill/>
        </p:spPr>
      </p:pic>
      <p:pic>
        <p:nvPicPr>
          <p:cNvPr id="105063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76925" y="1306513"/>
            <a:ext cx="2438400" cy="2438400"/>
          </a:xfrm>
          <a:prstGeom prst="rect">
            <a:avLst/>
          </a:prstGeom>
          <a:noFill/>
        </p:spPr>
      </p:pic>
      <p:sp>
        <p:nvSpPr>
          <p:cNvPr id="1050631" name="Text Box 7"/>
          <p:cNvSpPr txBox="1">
            <a:spLocks noChangeArrowheads="1"/>
          </p:cNvSpPr>
          <p:nvPr/>
        </p:nvSpPr>
        <p:spPr bwMode="auto">
          <a:xfrm>
            <a:off x="1249363" y="3824288"/>
            <a:ext cx="13335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pitchFamily="-1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>
                <a:ea typeface="SimSun" pitchFamily="2" charset="-122"/>
                <a:cs typeface="Arial" pitchFamily="-1" charset="0"/>
              </a:rPr>
              <a:t>Original</a:t>
            </a:r>
          </a:p>
        </p:txBody>
      </p:sp>
      <p:sp>
        <p:nvSpPr>
          <p:cNvPr id="1050632" name="Text Box 8"/>
          <p:cNvSpPr txBox="1">
            <a:spLocks noChangeArrowheads="1"/>
          </p:cNvSpPr>
          <p:nvPr/>
        </p:nvSpPr>
        <p:spPr bwMode="auto">
          <a:xfrm>
            <a:off x="3489325" y="3835400"/>
            <a:ext cx="2071688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pitchFamily="-1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>
                <a:ea typeface="SimSun" pitchFamily="2" charset="-122"/>
                <a:cs typeface="Arial" pitchFamily="-1" charset="0"/>
              </a:rPr>
              <a:t>Edge Detection</a:t>
            </a:r>
          </a:p>
        </p:txBody>
      </p:sp>
      <p:sp>
        <p:nvSpPr>
          <p:cNvPr id="1050633" name="Text Box 9"/>
          <p:cNvSpPr txBox="1">
            <a:spLocks noChangeArrowheads="1"/>
          </p:cNvSpPr>
          <p:nvPr/>
        </p:nvSpPr>
        <p:spPr bwMode="auto">
          <a:xfrm>
            <a:off x="6242050" y="3824288"/>
            <a:ext cx="17033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pitchFamily="-1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>
                <a:ea typeface="SimSun" pitchFamily="2" charset="-122"/>
                <a:cs typeface="Arial" pitchFamily="-1" charset="0"/>
              </a:rPr>
              <a:t>Found Lines</a:t>
            </a:r>
          </a:p>
        </p:txBody>
      </p:sp>
      <p:pic>
        <p:nvPicPr>
          <p:cNvPr id="1050634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60575" y="4794250"/>
            <a:ext cx="1143000" cy="1724025"/>
          </a:xfrm>
          <a:prstGeom prst="rect">
            <a:avLst/>
          </a:prstGeom>
          <a:noFill/>
        </p:spPr>
      </p:pic>
      <p:sp>
        <p:nvSpPr>
          <p:cNvPr id="1050635" name="Text Box 11"/>
          <p:cNvSpPr txBox="1">
            <a:spLocks noChangeArrowheads="1"/>
          </p:cNvSpPr>
          <p:nvPr/>
        </p:nvSpPr>
        <p:spPr bwMode="auto">
          <a:xfrm>
            <a:off x="3489325" y="5416550"/>
            <a:ext cx="24653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" pitchFamily="-1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400">
                <a:ea typeface="SimSun" pitchFamily="2" charset="-122"/>
                <a:cs typeface="Arial" pitchFamily="-1" charset="0"/>
              </a:rPr>
              <a:t>Parameter Space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4BB3F6-9BEB-462E-88C8-9DA740818C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3907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</a:rPr>
              <a:t>Filtering in frequency domain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45232" r="61539" b="12923"/>
          <a:stretch>
            <a:fillRect/>
          </a:stretch>
        </p:blipFill>
        <p:spPr bwMode="auto">
          <a:xfrm>
            <a:off x="7543800" y="5334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03" t="52437" r="24097" b="18646"/>
          <a:stretch>
            <a:fillRect/>
          </a:stretch>
        </p:blipFill>
        <p:spPr bwMode="auto">
          <a:xfrm>
            <a:off x="6477000" y="2514600"/>
            <a:ext cx="2286000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 t="59259" r="44444" b="5185"/>
          <a:stretch>
            <a:fillRect/>
          </a:stretch>
        </p:blipFill>
        <p:spPr bwMode="auto">
          <a:xfrm>
            <a:off x="0" y="4867275"/>
            <a:ext cx="28194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9" t="62222" r="14815" b="8148"/>
          <a:stretch>
            <a:fillRect/>
          </a:stretch>
        </p:blipFill>
        <p:spPr bwMode="auto">
          <a:xfrm>
            <a:off x="4724400" y="4789488"/>
            <a:ext cx="2895600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9" t="14815" r="9259" b="46667"/>
          <a:stretch>
            <a:fillRect/>
          </a:stretch>
        </p:blipFill>
        <p:spPr bwMode="auto">
          <a:xfrm>
            <a:off x="3505200" y="2362200"/>
            <a:ext cx="2438400" cy="186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1" t="14815" r="44444" b="46667"/>
          <a:stretch>
            <a:fillRect/>
          </a:stretch>
        </p:blipFill>
        <p:spPr bwMode="auto">
          <a:xfrm>
            <a:off x="0" y="2286000"/>
            <a:ext cx="2819400" cy="203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ight Arrow 28"/>
          <p:cNvSpPr/>
          <p:nvPr/>
        </p:nvSpPr>
        <p:spPr>
          <a:xfrm rot="5400000">
            <a:off x="7429500" y="1790700"/>
            <a:ext cx="1066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2895600" y="3200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Multiply 32"/>
          <p:cNvSpPr/>
          <p:nvPr/>
        </p:nvSpPr>
        <p:spPr>
          <a:xfrm>
            <a:off x="6019800" y="3048000"/>
            <a:ext cx="381000" cy="533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3276600" y="5791200"/>
            <a:ext cx="914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924" name="TextBox 34"/>
          <p:cNvSpPr txBox="1">
            <a:spLocks noChangeArrowheads="1"/>
          </p:cNvSpPr>
          <p:nvPr/>
        </p:nvSpPr>
        <p:spPr bwMode="auto">
          <a:xfrm>
            <a:off x="2895600" y="27432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FFT</a:t>
            </a:r>
          </a:p>
        </p:txBody>
      </p:sp>
      <p:sp>
        <p:nvSpPr>
          <p:cNvPr id="38925" name="TextBox 35"/>
          <p:cNvSpPr txBox="1">
            <a:spLocks noChangeArrowheads="1"/>
          </p:cNvSpPr>
          <p:nvPr/>
        </p:nvSpPr>
        <p:spPr bwMode="auto">
          <a:xfrm>
            <a:off x="7315200" y="17526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FFT</a:t>
            </a:r>
          </a:p>
        </p:txBody>
      </p:sp>
      <p:sp>
        <p:nvSpPr>
          <p:cNvPr id="38926" name="TextBox 37"/>
          <p:cNvSpPr txBox="1">
            <a:spLocks noChangeArrowheads="1"/>
          </p:cNvSpPr>
          <p:nvPr/>
        </p:nvSpPr>
        <p:spPr bwMode="auto">
          <a:xfrm>
            <a:off x="3048000" y="5334000"/>
            <a:ext cx="1416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Inverse FFT</a:t>
            </a:r>
          </a:p>
        </p:txBody>
      </p:sp>
      <p:sp>
        <p:nvSpPr>
          <p:cNvPr id="39" name="TextBox 38"/>
          <p:cNvSpPr txBox="1"/>
          <p:nvPr/>
        </p:nvSpPr>
        <p:spPr>
          <a:xfrm rot="5400000">
            <a:off x="5906293" y="3923507"/>
            <a:ext cx="63341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schemeClr val="accent1">
                    <a:lumMod val="75000"/>
                  </a:schemeClr>
                </a:solidFill>
                <a:ea typeface="+mn-ea"/>
                <a:cs typeface="+mn-cs"/>
              </a:rPr>
              <a:t>=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42263" y="6550025"/>
            <a:ext cx="1201737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Slide: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Hoiem</a:t>
            </a:r>
            <a:endParaRPr lang="en-US" sz="1400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799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457200" y="-220662"/>
            <a:ext cx="8229600" cy="1143000"/>
          </a:xfrm>
        </p:spPr>
        <p:txBody>
          <a:bodyPr/>
          <a:lstStyle/>
          <a:p>
            <a:r>
              <a:rPr lang="en-US" dirty="0"/>
              <a:t>1. Image </a:t>
            </a:r>
            <a:r>
              <a:rPr lang="en-US" dirty="0" err="1">
                <a:sym typeface="Wingdings" pitchFamily="-1" charset="2"/>
              </a:rPr>
              <a:t></a:t>
            </a:r>
            <a:r>
              <a:rPr lang="en-US" dirty="0">
                <a:sym typeface="Wingdings" pitchFamily="-1" charset="2"/>
              </a:rPr>
              <a:t> Canny</a:t>
            </a:r>
            <a:endParaRPr lang="en-US" dirty="0"/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60" name="Picture 4" descr="C:\Documents and Settings\Derek Hoiem\My Documents\My Pictures\monte carlo\monaco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066800"/>
            <a:ext cx="411638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1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450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457200" y="-68262"/>
            <a:ext cx="8229600" cy="1143000"/>
          </a:xfrm>
        </p:spPr>
        <p:txBody>
          <a:bodyPr/>
          <a:lstStyle/>
          <a:p>
            <a:r>
              <a:rPr lang="en-US" dirty="0"/>
              <a:t>2. Canny </a:t>
            </a:r>
            <a:r>
              <a:rPr lang="en-US" dirty="0" err="1">
                <a:sym typeface="Wingdings" pitchFamily="-1" charset="2"/>
              </a:rPr>
              <a:t></a:t>
            </a:r>
            <a:r>
              <a:rPr lang="en-US" dirty="0">
                <a:sym typeface="Wingdings" pitchFamily="-1" charset="2"/>
              </a:rPr>
              <a:t> Hough votes</a:t>
            </a:r>
            <a:endParaRPr lang="en-US" dirty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4" name="Picture 2" descr="C:\Documents and Settings\Derek Hoiem\My Documents\Classes\Spring10 - Computer Vision\figs\7\monaco_cann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41195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5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276600" y="2362200"/>
            <a:ext cx="5476875" cy="345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3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04800" y="2438400"/>
            <a:ext cx="4268788" cy="269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7" name="Title 1"/>
          <p:cNvSpPr>
            <a:spLocks noGrp="1"/>
          </p:cNvSpPr>
          <p:nvPr>
            <p:ph type="title"/>
          </p:nvPr>
        </p:nvSpPr>
        <p:spPr>
          <a:xfrm>
            <a:off x="457200" y="-106362"/>
            <a:ext cx="8229600" cy="1143000"/>
          </a:xfrm>
        </p:spPr>
        <p:txBody>
          <a:bodyPr/>
          <a:lstStyle/>
          <a:p>
            <a:r>
              <a:rPr lang="en-US" dirty="0"/>
              <a:t>3. Hough votes </a:t>
            </a:r>
            <a:r>
              <a:rPr lang="en-US" dirty="0" err="1">
                <a:sym typeface="Wingdings" pitchFamily="-1" charset="2"/>
              </a:rPr>
              <a:t></a:t>
            </a:r>
            <a:r>
              <a:rPr lang="en-US" dirty="0">
                <a:sym typeface="Wingdings" pitchFamily="-1" charset="2"/>
              </a:rPr>
              <a:t> Edges </a:t>
            </a:r>
            <a:endParaRPr lang="en-US" dirty="0"/>
          </a:p>
        </p:txBody>
      </p:sp>
      <p:sp>
        <p:nvSpPr>
          <p:cNvPr id="47108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5257800" cy="5135563"/>
          </a:xfrm>
        </p:spPr>
        <p:txBody>
          <a:bodyPr/>
          <a:lstStyle/>
          <a:p>
            <a:pPr>
              <a:buFont typeface="Arial" pitchFamily="-1" charset="0"/>
              <a:buNone/>
            </a:pPr>
            <a:r>
              <a:rPr lang="en-US" sz="2800"/>
              <a:t>	</a:t>
            </a:r>
          </a:p>
          <a:p>
            <a:pPr>
              <a:buFont typeface="Arial" pitchFamily="-1" charset="0"/>
              <a:buNone/>
            </a:pPr>
            <a:r>
              <a:rPr lang="en-US" sz="2800"/>
              <a:t>Find peaks and post-process</a:t>
            </a:r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75200" y="1066800"/>
            <a:ext cx="406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748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Hough transform examples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1600"/>
            <a:ext cx="8305800" cy="425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2" name="TextBox 4"/>
          <p:cNvSpPr txBox="1">
            <a:spLocks noChangeArrowheads="1"/>
          </p:cNvSpPr>
          <p:nvPr/>
        </p:nvSpPr>
        <p:spPr bwMode="auto">
          <a:xfrm>
            <a:off x="5497513" y="6550025"/>
            <a:ext cx="36464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http://ostatic.com/files/images/ss_hough.jpg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82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1" name="Rectangle 3"/>
          <p:cNvSpPr>
            <a:spLocks noChangeArrowheads="1"/>
          </p:cNvSpPr>
          <p:nvPr/>
        </p:nvSpPr>
        <p:spPr bwMode="auto">
          <a:xfrm>
            <a:off x="381000" y="1371600"/>
            <a:ext cx="3962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40000"/>
              </a:spcBef>
              <a:buFontTx/>
              <a:buChar char="•"/>
            </a:pPr>
            <a:endParaRPr lang="en-US" sz="2000" dirty="0">
              <a:ea typeface="Arial" pitchFamily="-1" charset="0"/>
              <a:cs typeface="Arial" pitchFamily="-1" charset="0"/>
            </a:endParaRPr>
          </a:p>
        </p:txBody>
      </p:sp>
      <p:sp>
        <p:nvSpPr>
          <p:cNvPr id="1041412" name="Rectangle 4"/>
          <p:cNvSpPr>
            <a:spLocks noChangeArrowheads="1"/>
          </p:cNvSpPr>
          <p:nvPr/>
        </p:nvSpPr>
        <p:spPr bwMode="auto">
          <a:xfrm>
            <a:off x="4648200" y="1447800"/>
            <a:ext cx="3810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ct val="40000"/>
              </a:spcBef>
            </a:pPr>
            <a:endParaRPr lang="en-US" sz="2000" dirty="0">
              <a:ea typeface="Arial" pitchFamily="-1" charset="0"/>
              <a:cs typeface="Arial" pitchFamily="-1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Practical issues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</a:t>
            </a:r>
            <a:r>
              <a:rPr lang="en-US" dirty="0" err="1" smtClean="0"/>
              <a:t>discretize</a:t>
            </a:r>
            <a:r>
              <a:rPr lang="en-US" dirty="0" smtClean="0"/>
              <a:t> the Hough space?</a:t>
            </a:r>
          </a:p>
          <a:p>
            <a:pPr lvl="1"/>
            <a:r>
              <a:rPr lang="en-US" dirty="0" smtClean="0"/>
              <a:t>If cells are too big, lines are merged together; if too small, noise causes lines to be missed</a:t>
            </a:r>
          </a:p>
          <a:p>
            <a:r>
              <a:rPr lang="en-US" dirty="0" smtClean="0"/>
              <a:t>How many lines?</a:t>
            </a:r>
          </a:p>
          <a:p>
            <a:pPr lvl="1"/>
            <a:r>
              <a:rPr lang="en-US" dirty="0" smtClean="0"/>
              <a:t>Threshold peaks in the Hough array</a:t>
            </a:r>
          </a:p>
          <a:p>
            <a:pPr lvl="1"/>
            <a:r>
              <a:rPr lang="en-US" dirty="0" smtClean="0"/>
              <a:t>Treat adjacent peaks as a single peak (non-maximal suppression)</a:t>
            </a:r>
          </a:p>
          <a:p>
            <a:r>
              <a:rPr lang="en-US" dirty="0" smtClean="0"/>
              <a:t>Which points belong to each line?</a:t>
            </a:r>
          </a:p>
          <a:p>
            <a:pPr lvl="1"/>
            <a:r>
              <a:rPr lang="en-US" dirty="0" smtClean="0"/>
              <a:t>Search for points close to the line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641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3999"/>
          <a:stretch>
            <a:fillRect/>
          </a:stretch>
        </p:blipFill>
        <p:spPr bwMode="auto">
          <a:xfrm>
            <a:off x="0" y="2133600"/>
            <a:ext cx="89789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4" name="TextBox 7"/>
          <p:cNvSpPr txBox="1">
            <a:spLocks noChangeArrowheads="1"/>
          </p:cNvSpPr>
          <p:nvPr/>
        </p:nvSpPr>
        <p:spPr bwMode="auto">
          <a:xfrm>
            <a:off x="3657600" y="1524000"/>
            <a:ext cx="1485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cs typeface="Arial" charset="0"/>
              </a:rPr>
              <a:t>Gaussian</a:t>
            </a:r>
          </a:p>
        </p:txBody>
      </p:sp>
      <p:sp>
        <p:nvSpPr>
          <p:cNvPr id="5" name="Rectangle 4"/>
          <p:cNvSpPr/>
          <p:nvPr/>
        </p:nvSpPr>
        <p:spPr>
          <a:xfrm>
            <a:off x="7210043" y="6514068"/>
            <a:ext cx="196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Slide credit: </a:t>
            </a:r>
            <a:r>
              <a:rPr lang="en-US" dirty="0" err="1" smtClean="0"/>
              <a:t>Hoiem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7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Image Scaling</a:t>
            </a:r>
          </a:p>
        </p:txBody>
      </p:sp>
      <p:pic>
        <p:nvPicPr>
          <p:cNvPr id="86018" name="Picture 3" descr="van_Gogh_-_Self_Portr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-1371600"/>
            <a:ext cx="628015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Text Box 4"/>
          <p:cNvSpPr txBox="1">
            <a:spLocks noChangeArrowheads="1"/>
          </p:cNvSpPr>
          <p:nvPr/>
        </p:nvSpPr>
        <p:spPr bwMode="auto">
          <a:xfrm>
            <a:off x="746125" y="1716088"/>
            <a:ext cx="33416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>
                <a:latin typeface="Calibri" charset="0"/>
              </a:rPr>
              <a:t>This image is too big to fit on the screen.  How can we generate a half-sized version?</a:t>
            </a:r>
          </a:p>
          <a:p>
            <a:endParaRPr lang="en-US" sz="1800">
              <a:latin typeface="Calibri" charset="0"/>
            </a:endParaRPr>
          </a:p>
        </p:txBody>
      </p:sp>
      <p:sp>
        <p:nvSpPr>
          <p:cNvPr id="86020" name="Text Box 8"/>
          <p:cNvSpPr txBox="1">
            <a:spLocks noChangeArrowheads="1"/>
          </p:cNvSpPr>
          <p:nvPr/>
        </p:nvSpPr>
        <p:spPr bwMode="auto">
          <a:xfrm>
            <a:off x="7853363" y="6491288"/>
            <a:ext cx="19796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>
                <a:solidFill>
                  <a:schemeClr val="bg2"/>
                </a:solidFill>
                <a:latin typeface="Calibri" charset="0"/>
              </a:rPr>
              <a:t>Source: S. Seitz</a:t>
            </a:r>
          </a:p>
        </p:txBody>
      </p:sp>
    </p:spTree>
    <p:extLst>
      <p:ext uri="{BB962C8B-B14F-4D97-AF65-F5344CB8AC3E}">
        <p14:creationId xmlns:p14="http://schemas.microsoft.com/office/powerpoint/2010/main" val="6731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 f}{\partial x}[x,y] \approx&#10;F[x + 1,y] - F[x,y]&#10;\]&#10;\end{document}&#10;"/>
  <p:tag name="EXTERNALNAME" val="Edittex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17"/>
  <p:tag name="BOXFONT" val="10"/>
  <p:tag name="BOXWRAP" val="False"/>
  <p:tag name="WORKAROUNDTRANSPARENCYBUG" val="False"/>
  <p:tag name="BITMAPFORMAT" val="bmpmono"/>
  <p:tag name="DEBUGINTERACTIVE" val="True"/>
  <p:tag name="ORIGWIDTH" val="291"/>
  <p:tag name="PICTUREFILESIZE" val="445726"/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DDENFONTSHAPE" val="true"/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1}{8}$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5"/>
  <p:tag name="PICTUREFILESIZE" val="990"/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1}{8}$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45"/>
  <p:tag name="PICTUREFILESIZE" val="990"/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x$&#10;\end{document}&#10;"/>
  <p:tag name="EXTERNALNAME" val="Edittex"/>
  <p:tag name="BLEND" val="False"/>
  <p:tag name="TRANSPARENT" val="False"/>
  <p:tag name="BITMAPFORMAT" val="bmpmono"/>
  <p:tag name="DEBUGINTERACTIVE" val="True"/>
  <p:tag name="ORIGWIDTH" val="71.125"/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_y$&#10;\end{document}&#10;"/>
  <p:tag name="EXTERNALNAME" val="Edittex"/>
  <p:tag name="BLEND" val="False"/>
  <p:tag name="TRANSPARENT" val="False"/>
  <p:tag name="BITMAPFORMAT" val="bmpmono"/>
  <p:tag name="DEBUGINTERACTIVE" val="True"/>
  <p:tag name="ORIGWIDTH" val="67.5"/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1$&#10;\end{document}&#10;"/>
  <p:tag name="EXTERNALNAME" val="Edittex"/>
  <p:tag name="BLEND" val="False"/>
  <p:tag name="TRANSPARENT" val="False"/>
  <p:tag name="BITMAPFORMAT" val="bmpmono"/>
  <p:tag name="DEBUGINTERACTIVE" val="True"/>
  <p:tag name="ORIGWIDTH" val="202.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sigma = 2$&#10;\end{document}&#10;"/>
  <p:tag name="EXTERNALNAME" val="Edittex"/>
  <p:tag name="BLEND" val="False"/>
  <p:tag name="TRANSPARENT" val="False"/>
  <p:tag name="BITMAPFORMAT" val="bmpmono"/>
  <p:tag name="DEBUGINTERACTIVE" val="True"/>
  <p:tag name="ORIGWIDTH" val="206.1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19577</TotalTime>
  <Words>2359</Words>
  <Application>Microsoft Macintosh PowerPoint</Application>
  <PresentationFormat>On-screen Show (4:3)</PresentationFormat>
  <Paragraphs>576</Paragraphs>
  <Slides>74</Slides>
  <Notes>26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3_Office Theme</vt:lpstr>
      <vt:lpstr>1_Office Theme</vt:lpstr>
      <vt:lpstr>Equation</vt:lpstr>
      <vt:lpstr>Photo Editor Photo</vt:lpstr>
      <vt:lpstr>Microsoft Equation</vt:lpstr>
      <vt:lpstr>Sampling, and edges   CS B657 Spring 2017</vt:lpstr>
      <vt:lpstr>Review question</vt:lpstr>
      <vt:lpstr>Fourier Transform</vt:lpstr>
      <vt:lpstr>The Convolution Theorem</vt:lpstr>
      <vt:lpstr>Properties of Fourier Transforms</vt:lpstr>
      <vt:lpstr>Filtering in spatial domain</vt:lpstr>
      <vt:lpstr>Filtering in frequency domain</vt:lpstr>
      <vt:lpstr>PowerPoint Presentation</vt:lpstr>
      <vt:lpstr>Image Scaling</vt:lpstr>
      <vt:lpstr>PowerPoint Presentation</vt:lpstr>
      <vt:lpstr>Image sub-sampling</vt:lpstr>
      <vt:lpstr>Image sub-sampling</vt:lpstr>
      <vt:lpstr>Image sub-sampling</vt:lpstr>
      <vt:lpstr>Even worse for synthetic images</vt:lpstr>
      <vt:lpstr>Aliasing in video</vt:lpstr>
      <vt:lpstr>Wagon wheel effect</vt:lpstr>
      <vt:lpstr>Aliasing problem</vt:lpstr>
      <vt:lpstr>Aliasing problem</vt:lpstr>
      <vt:lpstr>Nyquist-Shannon Sampling Theorem</vt:lpstr>
      <vt:lpstr>PowerPoint Presentation</vt:lpstr>
      <vt:lpstr>Anti-aliasing</vt:lpstr>
      <vt:lpstr>Gaussian pre-filtering</vt:lpstr>
      <vt:lpstr>Subsampling with Gaussian pre-filtering</vt:lpstr>
      <vt:lpstr>Compare with...</vt:lpstr>
      <vt:lpstr>Gaussian pre-filtering</vt:lpstr>
      <vt:lpstr>PowerPoint Presentation</vt:lpstr>
      <vt:lpstr>PowerPoint Presentation</vt:lpstr>
      <vt:lpstr>Clues from Human Perception</vt:lpstr>
      <vt:lpstr>Hybrid Image in FFT</vt:lpstr>
      <vt:lpstr>PowerPoint Presentation</vt:lpstr>
      <vt:lpstr>Things to Remember</vt:lpstr>
      <vt:lpstr>Edge detection</vt:lpstr>
      <vt:lpstr>Edge detection</vt:lpstr>
      <vt:lpstr>Origin of Edges</vt:lpstr>
      <vt:lpstr>Characterizing edges</vt:lpstr>
      <vt:lpstr>Image gradient</vt:lpstr>
      <vt:lpstr>Image derivatives</vt:lpstr>
      <vt:lpstr>Image gradient</vt:lpstr>
      <vt:lpstr>Effects of noise</vt:lpstr>
      <vt:lpstr>Solution: smooth first</vt:lpstr>
      <vt:lpstr>A simpler solution</vt:lpstr>
      <vt:lpstr>2D edge detection filters</vt:lpstr>
      <vt:lpstr>Derivative of Gaussian filter</vt:lpstr>
      <vt:lpstr>The Sobel operator</vt:lpstr>
      <vt:lpstr>Sobel operator: example</vt:lpstr>
      <vt:lpstr>Example</vt:lpstr>
      <vt:lpstr>Finding edges</vt:lpstr>
      <vt:lpstr>PowerPoint Presentation</vt:lpstr>
      <vt:lpstr>What makes a good edge detector?</vt:lpstr>
      <vt:lpstr>Non-maximum suppression</vt:lpstr>
      <vt:lpstr>PowerPoint Presentation</vt:lpstr>
      <vt:lpstr>Canny Thresholding</vt:lpstr>
      <vt:lpstr>Summary: Canny edge detector</vt:lpstr>
      <vt:lpstr>Canny edge detector</vt:lpstr>
      <vt:lpstr>Implementation issues</vt:lpstr>
      <vt:lpstr>Estimating Discrete Gradient</vt:lpstr>
      <vt:lpstr>Using edge detection</vt:lpstr>
      <vt:lpstr>Finding straight lines</vt:lpstr>
      <vt:lpstr>Model fitting</vt:lpstr>
      <vt:lpstr>Model fitting</vt:lpstr>
      <vt:lpstr>Finding straight lines</vt:lpstr>
      <vt:lpstr>Hough Transform</vt:lpstr>
      <vt:lpstr>Hough Transform</vt:lpstr>
      <vt:lpstr>Hough Transform</vt:lpstr>
      <vt:lpstr>Better parameterization</vt:lpstr>
      <vt:lpstr>In practice, both image space and Hough space are discretized…</vt:lpstr>
      <vt:lpstr>PowerPoint Presentation</vt:lpstr>
      <vt:lpstr>PowerPoint Presentation</vt:lpstr>
      <vt:lpstr>Real World Example</vt:lpstr>
      <vt:lpstr>1. Image  Canny</vt:lpstr>
      <vt:lpstr>2. Canny  Hough votes</vt:lpstr>
      <vt:lpstr>3. Hough votes  Edges </vt:lpstr>
      <vt:lpstr>Hough transform examples</vt:lpstr>
      <vt:lpstr>Practical issues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B657: Computer vision</dc:title>
  <dc:creator>David Crandall</dc:creator>
  <cp:lastModifiedBy>David Crandall</cp:lastModifiedBy>
  <cp:revision>114</cp:revision>
  <dcterms:created xsi:type="dcterms:W3CDTF">2012-01-09T04:00:29Z</dcterms:created>
  <dcterms:modified xsi:type="dcterms:W3CDTF">2017-01-24T00:14:49Z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10471202</vt:lpwstr>
  </property>
  <property fmtid="{D5CDD505-2E9C-101B-9397-08002B2CF9AE}" pid="3" name="NXPowerLiteSettings">
    <vt:lpwstr>A74006B004C800</vt:lpwstr>
  </property>
  <property fmtid="{D5CDD505-2E9C-101B-9397-08002B2CF9AE}" pid="4" name="NXPowerLiteVersion">
    <vt:lpwstr>D6.0.9</vt:lpwstr>
  </property>
</Properties>
</file>